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5" r:id="rId1"/>
  </p:sldMasterIdLst>
  <p:notesMasterIdLst>
    <p:notesMasterId r:id="rId41"/>
  </p:notesMasterIdLst>
  <p:sldIdLst>
    <p:sldId id="256" r:id="rId2"/>
    <p:sldId id="258" r:id="rId3"/>
    <p:sldId id="259" r:id="rId4"/>
    <p:sldId id="260" r:id="rId5"/>
    <p:sldId id="261" r:id="rId6"/>
    <p:sldId id="262" r:id="rId7"/>
    <p:sldId id="264" r:id="rId8"/>
    <p:sldId id="263" r:id="rId9"/>
    <p:sldId id="265" r:id="rId10"/>
    <p:sldId id="266" r:id="rId11"/>
    <p:sldId id="267" r:id="rId12"/>
    <p:sldId id="275" r:id="rId13"/>
    <p:sldId id="268" r:id="rId14"/>
    <p:sldId id="309" r:id="rId15"/>
    <p:sldId id="272" r:id="rId16"/>
    <p:sldId id="273" r:id="rId17"/>
    <p:sldId id="269" r:id="rId18"/>
    <p:sldId id="294" r:id="rId19"/>
    <p:sldId id="295" r:id="rId20"/>
    <p:sldId id="308" r:id="rId21"/>
    <p:sldId id="305" r:id="rId22"/>
    <p:sldId id="274" r:id="rId23"/>
    <p:sldId id="310" r:id="rId24"/>
    <p:sldId id="312" r:id="rId25"/>
    <p:sldId id="277" r:id="rId26"/>
    <p:sldId id="278" r:id="rId27"/>
    <p:sldId id="279" r:id="rId28"/>
    <p:sldId id="303" r:id="rId29"/>
    <p:sldId id="280" r:id="rId30"/>
    <p:sldId id="306" r:id="rId31"/>
    <p:sldId id="282" r:id="rId32"/>
    <p:sldId id="284" r:id="rId33"/>
    <p:sldId id="289" r:id="rId34"/>
    <p:sldId id="296" r:id="rId35"/>
    <p:sldId id="285" r:id="rId36"/>
    <p:sldId id="302" r:id="rId37"/>
    <p:sldId id="292" r:id="rId38"/>
    <p:sldId id="300" r:id="rId39"/>
    <p:sldId id="304" r:id="rId40"/>
  </p:sldIdLst>
  <p:sldSz cx="9144000" cy="6858000" type="letter"/>
  <p:notesSz cx="7315200" cy="9601200"/>
  <p:embeddedFontLst>
    <p:embeddedFont>
      <p:font typeface="QuickType Condensed" pitchFamily="34" charset="0"/>
      <p:regular r:id="rId42"/>
      <p:bold r:id="rId43"/>
      <p:italic r:id="rId44"/>
    </p:embeddedFont>
    <p:embeddedFont>
      <p:font typeface="Calibri" pitchFamily="34" charset="0"/>
      <p:regular r:id="rId45"/>
      <p:bold r:id="rId46"/>
      <p:italic r:id="rId47"/>
      <p:boldItalic r:id="rId48"/>
    </p:embeddedFont>
    <p:embeddedFont>
      <p:font typeface="Tw Cen MT Condensed" pitchFamily="34" charset="0"/>
      <p:regular r:id="rId49"/>
      <p:bold r:id="rId50"/>
    </p:embeddedFont>
  </p:embeddedFontLst>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99"/>
    <a:srgbClr val="FF3300"/>
    <a:srgbClr val="003399"/>
    <a:srgbClr val="FF5050"/>
    <a:srgbClr val="FFCC00"/>
    <a:srgbClr val="00B0F0"/>
    <a:srgbClr val="FFFF00"/>
    <a:srgbClr val="33CC33"/>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72" autoAdjust="0"/>
    <p:restoredTop sz="94660"/>
  </p:normalViewPr>
  <p:slideViewPr>
    <p:cSldViewPr>
      <p:cViewPr>
        <p:scale>
          <a:sx n="60" d="100"/>
          <a:sy n="60" d="100"/>
        </p:scale>
        <p:origin x="-498" y="-3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1"/>
            <a:ext cx="3170238" cy="479425"/>
          </a:xfrm>
          <a:prstGeom prst="rect">
            <a:avLst/>
          </a:prstGeom>
          <a:noFill/>
          <a:ln w="9525">
            <a:noFill/>
            <a:miter lim="800000"/>
            <a:headEnd/>
            <a:tailEnd/>
          </a:ln>
          <a:effectLst/>
        </p:spPr>
        <p:txBody>
          <a:bodyPr vert="horz" wrap="square" lIns="96646" tIns="48323" rIns="96646" bIns="48323" numCol="1" anchor="t" anchorCtr="0" compatLnSpc="1">
            <a:prstTxWarp prst="textNoShape">
              <a:avLst/>
            </a:prstTxWarp>
          </a:bodyPr>
          <a:lstStyle>
            <a:lvl1pPr algn="l" defTabSz="966642">
              <a:defRPr sz="1300">
                <a:latin typeface="Times New Roman" pitchFamily="18" charset="0"/>
              </a:defRPr>
            </a:lvl1pPr>
          </a:lstStyle>
          <a:p>
            <a:pPr>
              <a:defRPr/>
            </a:pPr>
            <a:endParaRPr lang="en-US"/>
          </a:p>
        </p:txBody>
      </p:sp>
      <p:sp>
        <p:nvSpPr>
          <p:cNvPr id="389123" name="Rectangle 3"/>
          <p:cNvSpPr>
            <a:spLocks noGrp="1" noChangeArrowheads="1"/>
          </p:cNvSpPr>
          <p:nvPr>
            <p:ph type="dt" idx="1"/>
          </p:nvPr>
        </p:nvSpPr>
        <p:spPr bwMode="auto">
          <a:xfrm>
            <a:off x="4143375" y="1"/>
            <a:ext cx="3170238" cy="479425"/>
          </a:xfrm>
          <a:prstGeom prst="rect">
            <a:avLst/>
          </a:prstGeom>
          <a:noFill/>
          <a:ln w="9525">
            <a:noFill/>
            <a:miter lim="800000"/>
            <a:headEnd/>
            <a:tailEnd/>
          </a:ln>
          <a:effectLst/>
        </p:spPr>
        <p:txBody>
          <a:bodyPr vert="horz" wrap="square" lIns="96646" tIns="48323" rIns="96646" bIns="48323" numCol="1" anchor="t" anchorCtr="0" compatLnSpc="1">
            <a:prstTxWarp prst="textNoShape">
              <a:avLst/>
            </a:prstTxWarp>
          </a:bodyPr>
          <a:lstStyle>
            <a:lvl1pPr algn="r" defTabSz="966642">
              <a:defRPr sz="13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89125" name="Rectangle 5"/>
          <p:cNvSpPr>
            <a:spLocks noGrp="1" noChangeArrowheads="1"/>
          </p:cNvSpPr>
          <p:nvPr>
            <p:ph type="body" sz="quarter" idx="3"/>
          </p:nvPr>
        </p:nvSpPr>
        <p:spPr bwMode="auto">
          <a:xfrm>
            <a:off x="731839" y="4560889"/>
            <a:ext cx="5851525" cy="4319587"/>
          </a:xfrm>
          <a:prstGeom prst="rect">
            <a:avLst/>
          </a:prstGeom>
          <a:noFill/>
          <a:ln w="9525">
            <a:noFill/>
            <a:miter lim="800000"/>
            <a:headEnd/>
            <a:tailEnd/>
          </a:ln>
          <a:effectLst/>
        </p:spPr>
        <p:txBody>
          <a:bodyPr vert="horz" wrap="square" lIns="96646" tIns="48323" rIns="96646" bIns="483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6" tIns="48323" rIns="96646" bIns="48323" numCol="1" anchor="b" anchorCtr="0" compatLnSpc="1">
            <a:prstTxWarp prst="textNoShape">
              <a:avLst/>
            </a:prstTxWarp>
          </a:bodyPr>
          <a:lstStyle>
            <a:lvl1pPr algn="l" defTabSz="966642">
              <a:defRPr sz="1300">
                <a:latin typeface="Times New Roman" pitchFamily="18" charset="0"/>
              </a:defRPr>
            </a:lvl1pPr>
          </a:lstStyle>
          <a:p>
            <a:pPr>
              <a:defRPr/>
            </a:pPr>
            <a:endParaRPr lang="en-US"/>
          </a:p>
        </p:txBody>
      </p:sp>
      <p:sp>
        <p:nvSpPr>
          <p:cNvPr id="3891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6" tIns="48323" rIns="96646" bIns="48323" numCol="1" anchor="b" anchorCtr="0" compatLnSpc="1">
            <a:prstTxWarp prst="textNoShape">
              <a:avLst/>
            </a:prstTxWarp>
          </a:bodyPr>
          <a:lstStyle>
            <a:lvl1pPr algn="r" defTabSz="966642">
              <a:defRPr sz="1300">
                <a:latin typeface="Times New Roman" pitchFamily="18" charset="0"/>
              </a:defRPr>
            </a:lvl1pPr>
          </a:lstStyle>
          <a:p>
            <a:pPr>
              <a:defRPr/>
            </a:pPr>
            <a:fld id="{0589CAF5-1BDA-4855-8DBE-E03ACD15D4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04800"/>
            <a:ext cx="21717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362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343400"/>
          </a:xfrm>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343400"/>
          </a:xfrm>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effectLs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64999">
              <a:srgbClr val="F0EBD5"/>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bwMode="auto">
          <a:xfrm>
            <a:off x="228600" y="304800"/>
            <a:ext cx="8686800" cy="685800"/>
          </a:xfrm>
          <a:prstGeom prst="rect">
            <a:avLst/>
          </a:prstGeom>
          <a:noFill/>
          <a:ln w="9525">
            <a:noFill/>
            <a:miter lim="800000"/>
            <a:headEnd/>
            <a:tailEnd/>
          </a:ln>
          <a:effectLst/>
        </p:spPr>
        <p:txBody>
          <a:bodyPr vert="horz" wrap="square" lIns="36000" tIns="45720" rIns="36000" bIns="45720" numCol="1" anchor="t" anchorCtr="1" compatLnSpc="1">
            <a:prstTxWarp prst="textNoShape">
              <a:avLst/>
            </a:prstTxWarp>
          </a:bodyPr>
          <a:lstStyle/>
          <a:p>
            <a:pPr lvl="0"/>
            <a:r>
              <a:rPr lang="en-US" smtClean="0"/>
              <a:t>Click to edit Master title style</a:t>
            </a:r>
            <a:endParaRPr lang="en-US" dirty="0" smtClean="0"/>
          </a:p>
        </p:txBody>
      </p:sp>
      <p:sp>
        <p:nvSpPr>
          <p:cNvPr id="55301" name="Rectangle 5"/>
          <p:cNvSpPr>
            <a:spLocks noGrp="1" noChangeArrowheads="1"/>
          </p:cNvSpPr>
          <p:nvPr>
            <p:ph type="body" idx="1"/>
          </p:nvPr>
        </p:nvSpPr>
        <p:spPr bwMode="auto">
          <a:xfrm>
            <a:off x="228600" y="1676400"/>
            <a:ext cx="8686800" cy="4343400"/>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9" name="Picture 8" descr="logotext72.tif"/>
          <p:cNvPicPr>
            <a:picLocks noChangeAspect="1"/>
          </p:cNvPicPr>
          <p:nvPr/>
        </p:nvPicPr>
        <p:blipFill>
          <a:blip r:embed="rId13" cstate="print"/>
          <a:stretch>
            <a:fillRect/>
          </a:stretch>
        </p:blipFill>
        <p:spPr>
          <a:xfrm>
            <a:off x="7543800" y="6293104"/>
            <a:ext cx="1371600" cy="402336"/>
          </a:xfrm>
          <a:prstGeom prst="rect">
            <a:avLst/>
          </a:prstGeom>
        </p:spPr>
      </p:pic>
      <p:pic>
        <p:nvPicPr>
          <p:cNvPr id="27650" name="Picture 2" descr="O'Reilly Tools of Change for Publishing Conference"/>
          <p:cNvPicPr>
            <a:picLocks noChangeAspect="1" noChangeArrowheads="1"/>
          </p:cNvPicPr>
          <p:nvPr userDrawn="1"/>
        </p:nvPicPr>
        <p:blipFill>
          <a:blip r:embed="rId14" cstate="print"/>
          <a:srcRect/>
          <a:stretch>
            <a:fillRect/>
          </a:stretch>
        </p:blipFill>
        <p:spPr bwMode="auto">
          <a:xfrm>
            <a:off x="228600" y="5791200"/>
            <a:ext cx="1174017" cy="876300"/>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Lst>
  <p:txStyles>
    <p:titleStyle>
      <a:lvl1pPr algn="ctr" rtl="0" eaLnBrk="1" fontAlgn="base" hangingPunct="1">
        <a:lnSpc>
          <a:spcPct val="85000"/>
        </a:lnSpc>
        <a:spcBef>
          <a:spcPct val="10000"/>
        </a:spcBef>
        <a:spcAft>
          <a:spcPct val="0"/>
        </a:spcAft>
        <a:defRPr sz="4400" b="1">
          <a:solidFill>
            <a:srgbClr val="000099"/>
          </a:solidFill>
          <a:effectLst/>
          <a:latin typeface="+mj-lt"/>
          <a:ea typeface="+mj-ea"/>
          <a:cs typeface="+mj-cs"/>
        </a:defRPr>
      </a:lvl1pPr>
      <a:lvl2pPr algn="ctr" rtl="0" eaLnBrk="1" fontAlgn="base" hangingPunct="1">
        <a:lnSpc>
          <a:spcPct val="85000"/>
        </a:lnSpc>
        <a:spcBef>
          <a:spcPct val="10000"/>
        </a:spcBef>
        <a:spcAft>
          <a:spcPct val="0"/>
        </a:spcAft>
        <a:defRPr sz="4400" b="1">
          <a:solidFill>
            <a:schemeClr val="tx2"/>
          </a:solidFill>
          <a:effectLst>
            <a:outerShdw blurRad="38100" dist="38100" dir="2700000" algn="tl">
              <a:srgbClr val="000000"/>
            </a:outerShdw>
          </a:effectLst>
          <a:latin typeface="QuickType Condensed" pitchFamily="34" charset="0"/>
        </a:defRPr>
      </a:lvl2pPr>
      <a:lvl3pPr algn="ctr" rtl="0" eaLnBrk="1" fontAlgn="base" hangingPunct="1">
        <a:lnSpc>
          <a:spcPct val="85000"/>
        </a:lnSpc>
        <a:spcBef>
          <a:spcPct val="10000"/>
        </a:spcBef>
        <a:spcAft>
          <a:spcPct val="0"/>
        </a:spcAft>
        <a:defRPr sz="4400" b="1">
          <a:solidFill>
            <a:schemeClr val="tx2"/>
          </a:solidFill>
          <a:effectLst>
            <a:outerShdw blurRad="38100" dist="38100" dir="2700000" algn="tl">
              <a:srgbClr val="000000"/>
            </a:outerShdw>
          </a:effectLst>
          <a:latin typeface="QuickType Condensed" pitchFamily="34" charset="0"/>
        </a:defRPr>
      </a:lvl3pPr>
      <a:lvl4pPr algn="ctr" rtl="0" eaLnBrk="1" fontAlgn="base" hangingPunct="1">
        <a:lnSpc>
          <a:spcPct val="85000"/>
        </a:lnSpc>
        <a:spcBef>
          <a:spcPct val="10000"/>
        </a:spcBef>
        <a:spcAft>
          <a:spcPct val="0"/>
        </a:spcAft>
        <a:defRPr sz="4400" b="1">
          <a:solidFill>
            <a:schemeClr val="tx2"/>
          </a:solidFill>
          <a:effectLst>
            <a:outerShdw blurRad="38100" dist="38100" dir="2700000" algn="tl">
              <a:srgbClr val="000000"/>
            </a:outerShdw>
          </a:effectLst>
          <a:latin typeface="QuickType Condensed" pitchFamily="34" charset="0"/>
        </a:defRPr>
      </a:lvl4pPr>
      <a:lvl5pPr algn="ctr" rtl="0" eaLnBrk="1" fontAlgn="base" hangingPunct="1">
        <a:lnSpc>
          <a:spcPct val="85000"/>
        </a:lnSpc>
        <a:spcBef>
          <a:spcPct val="10000"/>
        </a:spcBef>
        <a:spcAft>
          <a:spcPct val="0"/>
        </a:spcAft>
        <a:defRPr sz="4400" b="1">
          <a:solidFill>
            <a:schemeClr val="tx2"/>
          </a:solidFill>
          <a:effectLst>
            <a:outerShdw blurRad="38100" dist="38100" dir="2700000" algn="tl">
              <a:srgbClr val="000000"/>
            </a:outerShdw>
          </a:effectLst>
          <a:latin typeface="QuickType Condensed" pitchFamily="34" charset="0"/>
        </a:defRPr>
      </a:lvl5pPr>
      <a:lvl6pPr marL="457200" algn="ctr" rtl="0" eaLnBrk="1" fontAlgn="base" hangingPunct="1">
        <a:lnSpc>
          <a:spcPct val="85000"/>
        </a:lnSpc>
        <a:spcBef>
          <a:spcPct val="10000"/>
        </a:spcBef>
        <a:spcAft>
          <a:spcPct val="0"/>
        </a:spcAft>
        <a:defRPr sz="4400" b="1">
          <a:solidFill>
            <a:schemeClr val="tx2"/>
          </a:solidFill>
          <a:effectLst>
            <a:outerShdw blurRad="38100" dist="38100" dir="2700000" algn="tl">
              <a:srgbClr val="000000"/>
            </a:outerShdw>
          </a:effectLst>
          <a:latin typeface="QuickType Condensed" pitchFamily="34" charset="0"/>
        </a:defRPr>
      </a:lvl6pPr>
      <a:lvl7pPr marL="914400" algn="ctr" rtl="0" eaLnBrk="1" fontAlgn="base" hangingPunct="1">
        <a:lnSpc>
          <a:spcPct val="85000"/>
        </a:lnSpc>
        <a:spcBef>
          <a:spcPct val="10000"/>
        </a:spcBef>
        <a:spcAft>
          <a:spcPct val="0"/>
        </a:spcAft>
        <a:defRPr sz="4400" b="1">
          <a:solidFill>
            <a:schemeClr val="tx2"/>
          </a:solidFill>
          <a:effectLst>
            <a:outerShdw blurRad="38100" dist="38100" dir="2700000" algn="tl">
              <a:srgbClr val="000000"/>
            </a:outerShdw>
          </a:effectLst>
          <a:latin typeface="QuickType Condensed" pitchFamily="34" charset="0"/>
        </a:defRPr>
      </a:lvl7pPr>
      <a:lvl8pPr marL="1371600" algn="ctr" rtl="0" eaLnBrk="1" fontAlgn="base" hangingPunct="1">
        <a:lnSpc>
          <a:spcPct val="85000"/>
        </a:lnSpc>
        <a:spcBef>
          <a:spcPct val="10000"/>
        </a:spcBef>
        <a:spcAft>
          <a:spcPct val="0"/>
        </a:spcAft>
        <a:defRPr sz="4400" b="1">
          <a:solidFill>
            <a:schemeClr val="tx2"/>
          </a:solidFill>
          <a:effectLst>
            <a:outerShdw blurRad="38100" dist="38100" dir="2700000" algn="tl">
              <a:srgbClr val="000000"/>
            </a:outerShdw>
          </a:effectLst>
          <a:latin typeface="QuickType Condensed" pitchFamily="34" charset="0"/>
        </a:defRPr>
      </a:lvl8pPr>
      <a:lvl9pPr marL="1828800" algn="ctr" rtl="0" eaLnBrk="1" fontAlgn="base" hangingPunct="1">
        <a:lnSpc>
          <a:spcPct val="85000"/>
        </a:lnSpc>
        <a:spcBef>
          <a:spcPct val="10000"/>
        </a:spcBef>
        <a:spcAft>
          <a:spcPct val="0"/>
        </a:spcAft>
        <a:defRPr sz="4400" b="1">
          <a:solidFill>
            <a:schemeClr val="tx2"/>
          </a:solidFill>
          <a:effectLst>
            <a:outerShdw blurRad="38100" dist="38100" dir="2700000" algn="tl">
              <a:srgbClr val="000000"/>
            </a:outerShdw>
          </a:effectLst>
          <a:latin typeface="QuickType Condensed"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Ø"/>
        <a:defRPr sz="3200">
          <a:solidFill>
            <a:schemeClr val="tx1"/>
          </a:solidFill>
          <a:effectLst/>
          <a:latin typeface="+mn-lt"/>
          <a:ea typeface="+mn-ea"/>
          <a:cs typeface="+mn-cs"/>
        </a:defRPr>
      </a:lvl1pPr>
      <a:lvl2pPr marL="742950" indent="-285750" algn="l" rtl="0" eaLnBrk="1" fontAlgn="base" hangingPunct="1">
        <a:spcBef>
          <a:spcPct val="0"/>
        </a:spcBef>
        <a:spcAft>
          <a:spcPct val="0"/>
        </a:spcAft>
        <a:buChar char="–"/>
        <a:defRPr sz="2800">
          <a:solidFill>
            <a:schemeClr val="tx1"/>
          </a:solidFill>
          <a:effectLst/>
          <a:latin typeface="+mn-lt"/>
        </a:defRPr>
      </a:lvl2pPr>
      <a:lvl3pPr marL="1143000" indent="-228600" algn="l" rtl="0" eaLnBrk="1" fontAlgn="base" hangingPunct="1">
        <a:spcBef>
          <a:spcPct val="15000"/>
        </a:spcBef>
        <a:spcAft>
          <a:spcPct val="0"/>
        </a:spcAft>
        <a:buChar char="•"/>
        <a:defRPr sz="2400">
          <a:solidFill>
            <a:schemeClr val="tx1"/>
          </a:solidFill>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defRPr>
      </a:lvl4pPr>
      <a:lvl5pPr marL="20574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085850"/>
          </a:xfrm>
        </p:spPr>
        <p:txBody>
          <a:bodyPr/>
          <a:lstStyle/>
          <a:p>
            <a:r>
              <a:rPr lang="en-US" dirty="0" smtClean="0"/>
              <a:t>You Bought It, </a:t>
            </a:r>
            <a:br>
              <a:rPr lang="en-US" dirty="0" smtClean="0"/>
            </a:br>
            <a:r>
              <a:rPr lang="en-US" dirty="0" smtClean="0"/>
              <a:t>But Do You Own It?</a:t>
            </a:r>
            <a:endParaRPr lang="en-US" dirty="0"/>
          </a:p>
        </p:txBody>
      </p:sp>
      <p:sp>
        <p:nvSpPr>
          <p:cNvPr id="3" name="Subtitle 2"/>
          <p:cNvSpPr>
            <a:spLocks noGrp="1"/>
          </p:cNvSpPr>
          <p:nvPr>
            <p:ph type="subTitle" idx="1"/>
          </p:nvPr>
        </p:nvSpPr>
        <p:spPr/>
        <p:txBody>
          <a:bodyPr/>
          <a:lstStyle/>
          <a:p>
            <a:r>
              <a:rPr lang="en-US" dirty="0" smtClean="0"/>
              <a:t>February 14, 2013</a:t>
            </a:r>
          </a:p>
          <a:p>
            <a:r>
              <a:rPr lang="en-US" sz="2400" dirty="0" smtClean="0"/>
              <a:t>Bill Rosenblatt</a:t>
            </a:r>
          </a:p>
          <a:p>
            <a:r>
              <a:rPr lang="en-US" sz="2400" dirty="0" smtClean="0"/>
              <a:t>GiantSteps Media Technology Strategies</a:t>
            </a:r>
          </a:p>
          <a:p>
            <a:r>
              <a:rPr lang="en-US" sz="2400" dirty="0" smtClean="0"/>
              <a:t>www.giantstepsmts.com</a:t>
            </a:r>
          </a:p>
          <a:p>
            <a:r>
              <a:rPr lang="en-US" sz="2400" dirty="0" smtClean="0"/>
              <a:t>billr@giantstepsmts.com	    212 956 1045</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 vs. License</a:t>
            </a:r>
            <a:endParaRPr lang="en-US" dirty="0"/>
          </a:p>
        </p:txBody>
      </p:sp>
      <p:sp>
        <p:nvSpPr>
          <p:cNvPr id="4" name="Text Placeholder 3"/>
          <p:cNvSpPr>
            <a:spLocks noGrp="1"/>
          </p:cNvSpPr>
          <p:nvPr>
            <p:ph type="body" idx="1"/>
          </p:nvPr>
        </p:nvSpPr>
        <p:spPr/>
        <p:txBody>
          <a:bodyPr/>
          <a:lstStyle/>
          <a:p>
            <a:r>
              <a:rPr lang="en-US" dirty="0" smtClean="0"/>
              <a:t>Physical Products</a:t>
            </a:r>
            <a:endParaRPr lang="en-US" dirty="0"/>
          </a:p>
        </p:txBody>
      </p:sp>
      <p:sp>
        <p:nvSpPr>
          <p:cNvPr id="5" name="Content Placeholder 4"/>
          <p:cNvSpPr>
            <a:spLocks noGrp="1"/>
          </p:cNvSpPr>
          <p:nvPr>
            <p:ph sz="half" idx="2"/>
          </p:nvPr>
        </p:nvSpPr>
        <p:spPr/>
        <p:txBody>
          <a:bodyPr/>
          <a:lstStyle/>
          <a:p>
            <a:r>
              <a:rPr lang="en-US" dirty="0" smtClean="0"/>
              <a:t>Sale</a:t>
            </a:r>
          </a:p>
          <a:p>
            <a:r>
              <a:rPr lang="en-US" dirty="0" smtClean="0"/>
              <a:t>Copyright bundle of rights</a:t>
            </a:r>
          </a:p>
          <a:p>
            <a:r>
              <a:rPr lang="en-US" dirty="0" smtClean="0"/>
              <a:t>Store is a seller</a:t>
            </a:r>
          </a:p>
          <a:p>
            <a:r>
              <a:rPr lang="en-US" dirty="0" smtClean="0"/>
              <a:t>User is a buyer</a:t>
            </a:r>
          </a:p>
          <a:p>
            <a:r>
              <a:rPr lang="en-US" dirty="0" smtClean="0"/>
              <a:t>Publisher and seller </a:t>
            </a:r>
            <a:r>
              <a:rPr lang="en-US" dirty="0" smtClean="0"/>
              <a:t>cannot </a:t>
            </a:r>
            <a:r>
              <a:rPr lang="en-US" dirty="0" smtClean="0"/>
              <a:t>restrict rights</a:t>
            </a:r>
            <a:endParaRPr lang="en-US" dirty="0"/>
          </a:p>
        </p:txBody>
      </p:sp>
      <p:sp>
        <p:nvSpPr>
          <p:cNvPr id="6" name="Text Placeholder 5"/>
          <p:cNvSpPr>
            <a:spLocks noGrp="1"/>
          </p:cNvSpPr>
          <p:nvPr>
            <p:ph type="body" sz="quarter" idx="3"/>
          </p:nvPr>
        </p:nvSpPr>
        <p:spPr/>
        <p:txBody>
          <a:bodyPr/>
          <a:lstStyle/>
          <a:p>
            <a:r>
              <a:rPr lang="en-US" dirty="0" smtClean="0"/>
              <a:t>Digital Downloads</a:t>
            </a:r>
            <a:endParaRPr lang="en-US" dirty="0"/>
          </a:p>
        </p:txBody>
      </p:sp>
      <p:sp>
        <p:nvSpPr>
          <p:cNvPr id="7" name="Content Placeholder 6"/>
          <p:cNvSpPr>
            <a:spLocks noGrp="1"/>
          </p:cNvSpPr>
          <p:nvPr>
            <p:ph sz="quarter" idx="4"/>
          </p:nvPr>
        </p:nvSpPr>
        <p:spPr/>
        <p:txBody>
          <a:bodyPr/>
          <a:lstStyle/>
          <a:p>
            <a:r>
              <a:rPr lang="en-US" dirty="0" smtClean="0"/>
              <a:t>License (EULA)</a:t>
            </a:r>
          </a:p>
          <a:p>
            <a:r>
              <a:rPr lang="en-US" dirty="0" smtClean="0"/>
              <a:t>Store’s Terms of Use</a:t>
            </a:r>
          </a:p>
          <a:p>
            <a:r>
              <a:rPr lang="en-US" dirty="0" smtClean="0"/>
              <a:t>Store is a licensor</a:t>
            </a:r>
          </a:p>
          <a:p>
            <a:r>
              <a:rPr lang="en-US" dirty="0" smtClean="0"/>
              <a:t>User is a licensee</a:t>
            </a:r>
          </a:p>
          <a:p>
            <a:r>
              <a:rPr lang="en-US" dirty="0" smtClean="0"/>
              <a:t>Publisher and seller can set whatever rights they want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First Sale Doctrine</a:t>
            </a:r>
            <a:br>
              <a:rPr lang="en-US" dirty="0" smtClean="0"/>
            </a:br>
            <a:r>
              <a:rPr lang="en-US" sz="3200" dirty="0" smtClean="0"/>
              <a:t>(17 USC </a:t>
            </a:r>
            <a:r>
              <a:rPr lang="en-US" sz="3200" dirty="0" smtClean="0">
                <a:latin typeface="+mn-lt"/>
              </a:rPr>
              <a:t>§ 109</a:t>
            </a:r>
            <a:r>
              <a:rPr lang="en-US" sz="3200" dirty="0" smtClean="0">
                <a:latin typeface="Calibri"/>
              </a:rPr>
              <a:t>)</a:t>
            </a:r>
            <a:endParaRPr lang="en-US" sz="2800" dirty="0"/>
          </a:p>
        </p:txBody>
      </p:sp>
      <p:sp>
        <p:nvSpPr>
          <p:cNvPr id="8" name="Content Placeholder 7"/>
          <p:cNvSpPr>
            <a:spLocks noGrp="1"/>
          </p:cNvSpPr>
          <p:nvPr>
            <p:ph idx="1"/>
          </p:nvPr>
        </p:nvSpPr>
        <p:spPr/>
        <p:txBody>
          <a:bodyPr/>
          <a:lstStyle/>
          <a:p>
            <a:r>
              <a:rPr lang="en-US" sz="2800" dirty="0" smtClean="0">
                <a:latin typeface="Times New Roman" pitchFamily="18" charset="0"/>
                <a:cs typeface="Times New Roman" pitchFamily="18" charset="0"/>
              </a:rPr>
              <a:t>“…the owner of a particular copy or </a:t>
            </a:r>
            <a:r>
              <a:rPr lang="en-US" sz="2800" dirty="0" err="1" smtClean="0">
                <a:latin typeface="Times New Roman" pitchFamily="18" charset="0"/>
                <a:cs typeface="Times New Roman" pitchFamily="18" charset="0"/>
              </a:rPr>
              <a:t>phonorecord</a:t>
            </a:r>
            <a:r>
              <a:rPr lang="en-US" sz="2800" dirty="0" smtClean="0">
                <a:latin typeface="Times New Roman" pitchFamily="18" charset="0"/>
                <a:cs typeface="Times New Roman" pitchFamily="18" charset="0"/>
              </a:rPr>
              <a:t> lawfully made under this title, or any person authorized by such owner, is entitled, without the authority of the copyright owner, to sell or otherwise dispose of the possession of that copy or </a:t>
            </a:r>
            <a:r>
              <a:rPr lang="en-US" sz="2800" dirty="0" err="1" smtClean="0">
                <a:latin typeface="Times New Roman" pitchFamily="18" charset="0"/>
                <a:cs typeface="Times New Roman" pitchFamily="18" charset="0"/>
              </a:rPr>
              <a:t>phonorecord</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First Sale…</a:t>
            </a:r>
            <a:endParaRPr lang="en-US" dirty="0"/>
          </a:p>
        </p:txBody>
      </p:sp>
      <p:pic>
        <p:nvPicPr>
          <p:cNvPr id="28678" name="Picture 6" descr="http://gawker.com/assets/resources/2008/05/strand.jpeg"/>
          <p:cNvPicPr>
            <a:picLocks noChangeAspect="1" noChangeArrowheads="1"/>
          </p:cNvPicPr>
          <p:nvPr/>
        </p:nvPicPr>
        <p:blipFill>
          <a:blip r:embed="rId2" cstate="print"/>
          <a:srcRect/>
          <a:stretch>
            <a:fillRect/>
          </a:stretch>
        </p:blipFill>
        <p:spPr bwMode="auto">
          <a:xfrm>
            <a:off x="1066800" y="1143000"/>
            <a:ext cx="2895600" cy="2115047"/>
          </a:xfrm>
          <a:prstGeom prst="rect">
            <a:avLst/>
          </a:prstGeom>
          <a:noFill/>
        </p:spPr>
      </p:pic>
      <p:pic>
        <p:nvPicPr>
          <p:cNvPr id="28674" name="Picture 2" descr="http://2.bp.blogspot.com/-OY6CONhcz4k/TyGqF6TbfNI/AAAAAAAA6F4/aFlRfWBpprE/s1600/bleecker%2Bbobs%2B037.jpg"/>
          <p:cNvPicPr>
            <a:picLocks noChangeAspect="1" noChangeArrowheads="1"/>
          </p:cNvPicPr>
          <p:nvPr/>
        </p:nvPicPr>
        <p:blipFill>
          <a:blip r:embed="rId3" cstate="print"/>
          <a:srcRect r="10307"/>
          <a:stretch>
            <a:fillRect/>
          </a:stretch>
        </p:blipFill>
        <p:spPr bwMode="auto">
          <a:xfrm>
            <a:off x="2324768" y="2257342"/>
            <a:ext cx="3007895" cy="1905000"/>
          </a:xfrm>
          <a:prstGeom prst="rect">
            <a:avLst/>
          </a:prstGeom>
          <a:noFill/>
        </p:spPr>
      </p:pic>
      <p:pic>
        <p:nvPicPr>
          <p:cNvPr id="28680" name="Picture 8" descr="http://www.nycgo.com/images/uploadedimages/devnycvisitcom/venue/new_york_public_library_v2_460x285.jpg"/>
          <p:cNvPicPr>
            <a:picLocks noChangeAspect="1" noChangeArrowheads="1"/>
          </p:cNvPicPr>
          <p:nvPr/>
        </p:nvPicPr>
        <p:blipFill>
          <a:blip r:embed="rId4" cstate="print"/>
          <a:srcRect/>
          <a:stretch>
            <a:fillRect/>
          </a:stretch>
        </p:blipFill>
        <p:spPr bwMode="auto">
          <a:xfrm>
            <a:off x="3695031" y="3161637"/>
            <a:ext cx="3276600" cy="2030068"/>
          </a:xfrm>
          <a:prstGeom prst="rect">
            <a:avLst/>
          </a:prstGeom>
          <a:noFill/>
        </p:spPr>
      </p:pic>
      <p:pic>
        <p:nvPicPr>
          <p:cNvPr id="28676" name="Picture 4" descr="http://www.tmonews.com/wp-content/uploads/2012/12/blockbusterstore.jpg"/>
          <p:cNvPicPr>
            <a:picLocks noChangeAspect="1" noChangeArrowheads="1"/>
          </p:cNvPicPr>
          <p:nvPr/>
        </p:nvPicPr>
        <p:blipFill>
          <a:blip r:embed="rId5" cstate="print"/>
          <a:srcRect/>
          <a:stretch>
            <a:fillRect/>
          </a:stretch>
        </p:blipFill>
        <p:spPr bwMode="auto">
          <a:xfrm>
            <a:off x="5334000" y="4191000"/>
            <a:ext cx="2850541"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Digital First Sale</a:t>
            </a:r>
            <a:endParaRPr lang="en-US" dirty="0"/>
          </a:p>
        </p:txBody>
      </p:sp>
      <p:pic>
        <p:nvPicPr>
          <p:cNvPr id="1029" name="Picture 5" descr="http://2.bp.blogspot.com/-gm91ZIAWWGo/T9j80icfcMI/AAAAAAAAGcw/fDaMPpN7rdM/s1600/Timebomb.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819399" y="1847850"/>
            <a:ext cx="3486149" cy="3486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iterate type="lt">
                                    <p:tmPct val="0"/>
                                  </p:iterate>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style.rotation</p:attrName>
                                        </p:attrNameLst>
                                      </p:cBhvr>
                                      <p:tavLst>
                                        <p:tav tm="0">
                                          <p:val>
                                            <p:fltVal val="720"/>
                                          </p:val>
                                        </p:tav>
                                        <p:tav tm="100000">
                                          <p:val>
                                            <p:fltVal val="0"/>
                                          </p:val>
                                        </p:tav>
                                      </p:tavLst>
                                    </p:anim>
                                    <p:anim calcmode="lin" valueType="num">
                                      <p:cBhvr>
                                        <p:cTn id="9" dur="1000" fill="hold"/>
                                        <p:tgtEl>
                                          <p:spTgt spid="1029"/>
                                        </p:tgtEl>
                                        <p:attrNameLst>
                                          <p:attrName>ppt_h</p:attrName>
                                        </p:attrNameLst>
                                      </p:cBhvr>
                                      <p:tavLst>
                                        <p:tav tm="0">
                                          <p:val>
                                            <p:fltVal val="0"/>
                                          </p:val>
                                        </p:tav>
                                        <p:tav tm="100000">
                                          <p:val>
                                            <p:strVal val="#ppt_h"/>
                                          </p:val>
                                        </p:tav>
                                      </p:tavLst>
                                    </p:anim>
                                    <p:anim calcmode="lin" valueType="num">
                                      <p:cBhvr>
                                        <p:cTn id="10" dur="1000" fill="hold"/>
                                        <p:tgtEl>
                                          <p:spTgt spid="10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Digital First Sale?</a:t>
            </a:r>
            <a:endParaRPr lang="en-US" dirty="0"/>
          </a:p>
        </p:txBody>
      </p:sp>
      <p:sp>
        <p:nvSpPr>
          <p:cNvPr id="3" name="Content Placeholder 2"/>
          <p:cNvSpPr>
            <a:spLocks noGrp="1"/>
          </p:cNvSpPr>
          <p:nvPr>
            <p:ph idx="1"/>
          </p:nvPr>
        </p:nvSpPr>
        <p:spPr/>
        <p:txBody>
          <a:bodyPr/>
          <a:lstStyle/>
          <a:p>
            <a:pPr>
              <a:buClr>
                <a:srgbClr val="00B050"/>
              </a:buClr>
              <a:buFont typeface="Wingdings" pitchFamily="2" charset="2"/>
              <a:buChar char="ü"/>
            </a:pPr>
            <a:r>
              <a:rPr lang="en-US" dirty="0" smtClean="0"/>
              <a:t>Read it</a:t>
            </a:r>
          </a:p>
          <a:p>
            <a:pPr>
              <a:buClr>
                <a:srgbClr val="00B050"/>
              </a:buClr>
              <a:buFont typeface="Wingdings" pitchFamily="2" charset="2"/>
              <a:buChar char="ü"/>
            </a:pPr>
            <a:r>
              <a:rPr lang="en-US" dirty="0" smtClean="0"/>
              <a:t>Lend it</a:t>
            </a:r>
          </a:p>
          <a:p>
            <a:pPr>
              <a:buClr>
                <a:srgbClr val="00B050"/>
              </a:buClr>
              <a:buFont typeface="Wingdings" pitchFamily="2" charset="2"/>
              <a:buChar char="ü"/>
            </a:pPr>
            <a:r>
              <a:rPr lang="en-US" dirty="0" smtClean="0"/>
              <a:t>Sell it</a:t>
            </a:r>
          </a:p>
          <a:p>
            <a:pPr>
              <a:buClr>
                <a:srgbClr val="00B050"/>
              </a:buClr>
              <a:buFont typeface="Wingdings" pitchFamily="2" charset="2"/>
              <a:buChar char="ü"/>
            </a:pPr>
            <a:r>
              <a:rPr lang="en-US" dirty="0" smtClean="0"/>
              <a:t>Give it away</a:t>
            </a:r>
          </a:p>
          <a:p>
            <a:pPr>
              <a:buSzPct val="120000"/>
              <a:buBlip>
                <a:blip r:embed="rId2"/>
              </a:buBlip>
            </a:pPr>
            <a:r>
              <a:rPr lang="en-US" dirty="0" smtClean="0"/>
              <a:t>Sync devices</a:t>
            </a:r>
          </a:p>
          <a:p>
            <a:pPr>
              <a:buClr>
                <a:srgbClr val="FF0000"/>
              </a:buClr>
              <a:buFont typeface="Wingdings" pitchFamily="2" charset="2"/>
              <a:buChar char="ý"/>
            </a:pPr>
            <a:r>
              <a:rPr lang="en-US" dirty="0" smtClean="0"/>
              <a:t>Use as doorstop</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Sounds great…</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…but do we</a:t>
            </a:r>
            <a:r>
              <a:rPr lang="en-US" baseline="30000" dirty="0" smtClean="0"/>
              <a:t>*</a:t>
            </a:r>
            <a:r>
              <a:rPr lang="en-US" dirty="0" smtClean="0"/>
              <a:t> really want this?</a:t>
            </a:r>
            <a:endParaRPr lang="en-US" dirty="0"/>
          </a:p>
        </p:txBody>
      </p:sp>
      <p:sp>
        <p:nvSpPr>
          <p:cNvPr id="5" name="Subtitle 4"/>
          <p:cNvSpPr>
            <a:spLocks noGrp="1"/>
          </p:cNvSpPr>
          <p:nvPr>
            <p:ph type="subTitle" idx="1"/>
          </p:nvPr>
        </p:nvSpPr>
        <p:spPr/>
        <p:txBody>
          <a:bodyPr/>
          <a:lstStyle/>
          <a:p>
            <a:endParaRPr lang="en-US"/>
          </a:p>
        </p:txBody>
      </p:sp>
      <p:sp>
        <p:nvSpPr>
          <p:cNvPr id="6" name="TextBox 5"/>
          <p:cNvSpPr txBox="1"/>
          <p:nvPr/>
        </p:nvSpPr>
        <p:spPr>
          <a:xfrm>
            <a:off x="1250660" y="5791200"/>
            <a:ext cx="4937570" cy="461665"/>
          </a:xfrm>
          <a:prstGeom prst="rect">
            <a:avLst/>
          </a:prstGeom>
          <a:noFill/>
        </p:spPr>
        <p:txBody>
          <a:bodyPr wrap="none" rtlCol="0">
            <a:spAutoFit/>
          </a:bodyPr>
          <a:lstStyle/>
          <a:p>
            <a:r>
              <a:rPr lang="en-US" sz="2400" baseline="30000" dirty="0" smtClean="0">
                <a:latin typeface="+mn-lt"/>
              </a:rPr>
              <a:t>*</a:t>
            </a:r>
            <a:r>
              <a:rPr lang="en-US" sz="2400" dirty="0" smtClean="0">
                <a:latin typeface="+mn-lt"/>
              </a:rPr>
              <a:t>Authors, publishers, distributors, retailers</a:t>
            </a:r>
            <a:endParaRPr lang="en-US" sz="24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Implications: Retail</a:t>
            </a:r>
            <a:endParaRPr lang="en-US" dirty="0"/>
          </a:p>
        </p:txBody>
      </p:sp>
      <p:sp>
        <p:nvSpPr>
          <p:cNvPr id="3" name="Content Placeholder 2"/>
          <p:cNvSpPr>
            <a:spLocks noGrp="1"/>
          </p:cNvSpPr>
          <p:nvPr>
            <p:ph idx="1"/>
          </p:nvPr>
        </p:nvSpPr>
        <p:spPr/>
        <p:txBody>
          <a:bodyPr/>
          <a:lstStyle/>
          <a:p>
            <a:r>
              <a:rPr lang="en-US" dirty="0" smtClean="0"/>
              <a:t>Anyone can resell their files</a:t>
            </a:r>
          </a:p>
          <a:p>
            <a:r>
              <a:rPr lang="en-US" dirty="0" smtClean="0"/>
              <a:t>Marketplaces will appear </a:t>
            </a:r>
          </a:p>
          <a:p>
            <a:r>
              <a:rPr lang="en-US" dirty="0" smtClean="0"/>
              <a:t>Big e-retailers will add resale</a:t>
            </a:r>
          </a:p>
          <a:p>
            <a:r>
              <a:rPr lang="en-US" dirty="0" smtClean="0"/>
              <a:t>Don’t forget eBay</a:t>
            </a:r>
          </a:p>
          <a:p>
            <a:r>
              <a:rPr lang="en-US" dirty="0" smtClean="0"/>
              <a:t>Price will be the only differentiator</a:t>
            </a:r>
          </a:p>
          <a:p>
            <a:r>
              <a:rPr lang="en-US" dirty="0" smtClean="0"/>
              <a:t>Digital resale will be a must-have</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Implications: Retail</a:t>
            </a:r>
            <a:endParaRPr lang="en-US" dirty="0"/>
          </a:p>
        </p:txBody>
      </p:sp>
      <p:pic>
        <p:nvPicPr>
          <p:cNvPr id="51202" name="Picture 2"/>
          <p:cNvPicPr>
            <a:picLocks noChangeAspect="1" noChangeArrowheads="1"/>
          </p:cNvPicPr>
          <p:nvPr/>
        </p:nvPicPr>
        <p:blipFill>
          <a:blip r:embed="rId2" cstate="print"/>
          <a:srcRect b="11287"/>
          <a:stretch>
            <a:fillRect/>
          </a:stretch>
        </p:blipFill>
        <p:spPr bwMode="auto">
          <a:xfrm>
            <a:off x="685800" y="1524000"/>
            <a:ext cx="7696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Implications: Retail</a:t>
            </a:r>
            <a:endParaRPr lang="en-US" dirty="0"/>
          </a:p>
        </p:txBody>
      </p:sp>
      <p:sp>
        <p:nvSpPr>
          <p:cNvPr id="5" name="TextBox 4"/>
          <p:cNvSpPr txBox="1"/>
          <p:nvPr/>
        </p:nvSpPr>
        <p:spPr>
          <a:xfrm>
            <a:off x="838200" y="1302603"/>
            <a:ext cx="4827219" cy="830997"/>
          </a:xfrm>
          <a:prstGeom prst="rect">
            <a:avLst/>
          </a:prstGeom>
          <a:noFill/>
        </p:spPr>
        <p:txBody>
          <a:bodyPr wrap="none" rtlCol="0">
            <a:spAutoFit/>
          </a:bodyPr>
          <a:lstStyle/>
          <a:p>
            <a:r>
              <a:rPr lang="en-US" sz="2800" b="1" dirty="0" smtClean="0">
                <a:solidFill>
                  <a:srgbClr val="FF3300"/>
                </a:solidFill>
                <a:latin typeface="Tw Cen MT Condensed" pitchFamily="34" charset="0"/>
              </a:rPr>
              <a:t>SELL YOUR EBOOKS. GET GIFT CARDS.</a:t>
            </a:r>
          </a:p>
          <a:p>
            <a:r>
              <a:rPr lang="en-US" sz="2000" b="1" dirty="0" smtClean="0">
                <a:latin typeface="Tw Cen MT Condensed" pitchFamily="34" charset="0"/>
              </a:rPr>
              <a:t>Just click to return them and get up to 70% back.</a:t>
            </a:r>
            <a:endParaRPr lang="en-US" sz="2000" b="1" dirty="0">
              <a:latin typeface="Tw Cen MT Condensed" pitchFamily="34" charset="0"/>
            </a:endParaRPr>
          </a:p>
        </p:txBody>
      </p:sp>
      <p:sp>
        <p:nvSpPr>
          <p:cNvPr id="6" name="TextBox 5"/>
          <p:cNvSpPr txBox="1"/>
          <p:nvPr/>
        </p:nvSpPr>
        <p:spPr>
          <a:xfrm>
            <a:off x="838200" y="3657600"/>
            <a:ext cx="5424305" cy="1138773"/>
          </a:xfrm>
          <a:prstGeom prst="rect">
            <a:avLst/>
          </a:prstGeom>
          <a:noFill/>
        </p:spPr>
        <p:txBody>
          <a:bodyPr wrap="none" rtlCol="0">
            <a:spAutoFit/>
          </a:bodyPr>
          <a:lstStyle/>
          <a:p>
            <a:r>
              <a:rPr lang="en-US" sz="2800" b="1" dirty="0" smtClean="0">
                <a:solidFill>
                  <a:srgbClr val="FF3300"/>
                </a:solidFill>
                <a:latin typeface="Tw Cen MT Condensed" pitchFamily="34" charset="0"/>
              </a:rPr>
              <a:t>THE HUNGER GAMES VII NOW AVAILABLE!</a:t>
            </a:r>
          </a:p>
          <a:p>
            <a:r>
              <a:rPr lang="en-US" sz="2000" b="1" dirty="0" smtClean="0">
                <a:latin typeface="Tw Cen MT Condensed" pitchFamily="34" charset="0"/>
              </a:rPr>
              <a:t>$9.99 New</a:t>
            </a:r>
          </a:p>
          <a:p>
            <a:r>
              <a:rPr lang="en-US" sz="2000" b="1" dirty="0" smtClean="0">
                <a:latin typeface="Tw Cen MT Condensed" pitchFamily="34" charset="0"/>
              </a:rPr>
              <a:t>$7.99 from our Resellers’ Network, while supplies last</a:t>
            </a:r>
            <a:endParaRPr lang="en-US" sz="2000" b="1" dirty="0">
              <a:latin typeface="Tw Cen MT Condensed" pitchFamily="34" charset="0"/>
            </a:endParaRPr>
          </a:p>
        </p:txBody>
      </p:sp>
      <p:sp>
        <p:nvSpPr>
          <p:cNvPr id="7" name="TextBox 6"/>
          <p:cNvSpPr txBox="1"/>
          <p:nvPr/>
        </p:nvSpPr>
        <p:spPr>
          <a:xfrm>
            <a:off x="3352800" y="2362200"/>
            <a:ext cx="5393721" cy="1138773"/>
          </a:xfrm>
          <a:prstGeom prst="rect">
            <a:avLst/>
          </a:prstGeom>
          <a:noFill/>
        </p:spPr>
        <p:txBody>
          <a:bodyPr wrap="none" rtlCol="0">
            <a:spAutoFit/>
          </a:bodyPr>
          <a:lstStyle/>
          <a:p>
            <a:r>
              <a:rPr lang="en-US" sz="2800" b="1" dirty="0" smtClean="0">
                <a:solidFill>
                  <a:srgbClr val="FF3300"/>
                </a:solidFill>
                <a:latin typeface="Tw Cen MT Condensed" pitchFamily="34" charset="0"/>
              </a:rPr>
              <a:t>JOIN OUR RESELLERS NETWORK TODAY.</a:t>
            </a:r>
          </a:p>
          <a:p>
            <a:r>
              <a:rPr lang="en-US" sz="2000" b="1" dirty="0" smtClean="0">
                <a:latin typeface="Tw Cen MT Condensed" pitchFamily="34" charset="0"/>
              </a:rPr>
              <a:t>Get credits for returning </a:t>
            </a:r>
            <a:r>
              <a:rPr lang="en-US" sz="2000" b="1" dirty="0" err="1" smtClean="0">
                <a:latin typeface="Tw Cen MT Condensed" pitchFamily="34" charset="0"/>
              </a:rPr>
              <a:t>ebooks</a:t>
            </a:r>
            <a:r>
              <a:rPr lang="en-US" sz="2000" b="1" dirty="0" smtClean="0">
                <a:latin typeface="Tw Cen MT Condensed" pitchFamily="34" charset="0"/>
              </a:rPr>
              <a:t>.  Return them faster for </a:t>
            </a:r>
          </a:p>
          <a:p>
            <a:r>
              <a:rPr lang="en-US" sz="2000" b="1" dirty="0" smtClean="0">
                <a:latin typeface="Tw Cen MT Condensed" pitchFamily="34" charset="0"/>
              </a:rPr>
              <a:t>more credit.  Earn bonuses for returning more!</a:t>
            </a:r>
            <a:endParaRPr lang="en-US" sz="2000" b="1" dirty="0">
              <a:latin typeface="Tw Cen MT Condensed" pitchFamily="34" charset="0"/>
            </a:endParaRPr>
          </a:p>
        </p:txBody>
      </p:sp>
      <p:grpSp>
        <p:nvGrpSpPr>
          <p:cNvPr id="31" name="Group 30"/>
          <p:cNvGrpSpPr/>
          <p:nvPr/>
        </p:nvGrpSpPr>
        <p:grpSpPr>
          <a:xfrm>
            <a:off x="838200" y="3886200"/>
            <a:ext cx="7934392" cy="1085910"/>
            <a:chOff x="838200" y="3886200"/>
            <a:chExt cx="7934392" cy="1085910"/>
          </a:xfrm>
        </p:grpSpPr>
        <p:grpSp>
          <p:nvGrpSpPr>
            <p:cNvPr id="13" name="Group 12"/>
            <p:cNvGrpSpPr/>
            <p:nvPr/>
          </p:nvGrpSpPr>
          <p:grpSpPr>
            <a:xfrm>
              <a:off x="838200" y="3886200"/>
              <a:ext cx="7639439" cy="609600"/>
              <a:chOff x="838200" y="4800600"/>
              <a:chExt cx="7639439" cy="609600"/>
            </a:xfrm>
          </p:grpSpPr>
          <p:sp>
            <p:nvSpPr>
              <p:cNvPr id="9" name="Oval 8"/>
              <p:cNvSpPr/>
              <p:nvPr/>
            </p:nvSpPr>
            <p:spPr bwMode="auto">
              <a:xfrm>
                <a:off x="838200" y="5029200"/>
                <a:ext cx="1295400" cy="381000"/>
              </a:xfrm>
              <a:prstGeom prst="ellipse">
                <a:avLst/>
              </a:prstGeom>
              <a:noFill/>
              <a:ln w="2857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172200" y="4800600"/>
                <a:ext cx="2305439" cy="400110"/>
              </a:xfrm>
              <a:prstGeom prst="rect">
                <a:avLst/>
              </a:prstGeom>
              <a:noFill/>
            </p:spPr>
            <p:txBody>
              <a:bodyPr wrap="none" rtlCol="0">
                <a:spAutoFit/>
              </a:bodyPr>
              <a:lstStyle/>
              <a:p>
                <a:r>
                  <a:rPr lang="en-US" sz="2000" dirty="0" smtClean="0">
                    <a:solidFill>
                      <a:srgbClr val="002060"/>
                    </a:solidFill>
                    <a:latin typeface="+mn-lt"/>
                  </a:rPr>
                  <a:t>Publisher gets revenue</a:t>
                </a:r>
                <a:endParaRPr lang="en-US" sz="2000" dirty="0">
                  <a:solidFill>
                    <a:srgbClr val="002060"/>
                  </a:solidFill>
                  <a:latin typeface="+mn-lt"/>
                </a:endParaRPr>
              </a:p>
            </p:txBody>
          </p:sp>
          <p:cxnSp>
            <p:nvCxnSpPr>
              <p:cNvPr id="12" name="Straight Connector 11"/>
              <p:cNvCxnSpPr>
                <a:stCxn id="9" idx="6"/>
                <a:endCxn id="10" idx="1"/>
              </p:cNvCxnSpPr>
              <p:nvPr/>
            </p:nvCxnSpPr>
            <p:spPr bwMode="auto">
              <a:xfrm flipV="1">
                <a:off x="2133600" y="5000655"/>
                <a:ext cx="4038600" cy="219045"/>
              </a:xfrm>
              <a:prstGeom prst="line">
                <a:avLst/>
              </a:prstGeom>
              <a:solidFill>
                <a:srgbClr val="5F5F5F"/>
              </a:solidFill>
              <a:ln w="28575" cap="flat" cmpd="sng" algn="ctr">
                <a:solidFill>
                  <a:srgbClr val="002060"/>
                </a:solidFill>
                <a:prstDash val="solid"/>
                <a:round/>
                <a:headEnd type="none" w="med" len="med"/>
                <a:tailEnd type="none" w="med" len="med"/>
              </a:ln>
              <a:effectLst/>
            </p:spPr>
          </p:cxnSp>
        </p:grpSp>
        <p:sp>
          <p:nvSpPr>
            <p:cNvPr id="16" name="Oval 15"/>
            <p:cNvSpPr/>
            <p:nvPr/>
          </p:nvSpPr>
          <p:spPr bwMode="auto">
            <a:xfrm>
              <a:off x="838200" y="4419600"/>
              <a:ext cx="3352800" cy="381000"/>
            </a:xfrm>
            <a:prstGeom prst="ellipse">
              <a:avLst/>
            </a:prstGeom>
            <a:noFill/>
            <a:ln w="2857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6172200" y="4572000"/>
              <a:ext cx="2600392" cy="400110"/>
            </a:xfrm>
            <a:prstGeom prst="rect">
              <a:avLst/>
            </a:prstGeom>
            <a:noFill/>
          </p:spPr>
          <p:txBody>
            <a:bodyPr wrap="square" rtlCol="0">
              <a:spAutoFit/>
            </a:bodyPr>
            <a:lstStyle/>
            <a:p>
              <a:r>
                <a:rPr lang="en-US" sz="2000" dirty="0" smtClean="0">
                  <a:solidFill>
                    <a:srgbClr val="002060"/>
                  </a:solidFill>
                  <a:latin typeface="+mn-lt"/>
                </a:rPr>
                <a:t>Publisher gets no revenue</a:t>
              </a:r>
              <a:endParaRPr lang="en-US" sz="2000" dirty="0">
                <a:solidFill>
                  <a:srgbClr val="002060"/>
                </a:solidFill>
                <a:latin typeface="+mn-lt"/>
              </a:endParaRPr>
            </a:p>
          </p:txBody>
        </p:sp>
        <p:cxnSp>
          <p:nvCxnSpPr>
            <p:cNvPr id="18" name="Straight Connector 17"/>
            <p:cNvCxnSpPr>
              <a:stCxn id="16" idx="5"/>
              <a:endCxn id="17" idx="1"/>
            </p:cNvCxnSpPr>
            <p:nvPr/>
          </p:nvCxnSpPr>
          <p:spPr bwMode="auto">
            <a:xfrm>
              <a:off x="3699993" y="4744804"/>
              <a:ext cx="2472207" cy="27251"/>
            </a:xfrm>
            <a:prstGeom prst="line">
              <a:avLst/>
            </a:prstGeom>
            <a:solidFill>
              <a:srgbClr val="5F5F5F"/>
            </a:solidFill>
            <a:ln w="28575" cap="flat" cmpd="sng" algn="ctr">
              <a:solidFill>
                <a:srgbClr val="002060"/>
              </a:solidFill>
              <a:prstDash val="solid"/>
              <a:round/>
              <a:headEnd type="none" w="med" len="med"/>
              <a:tailEnd type="none" w="med" len="med"/>
            </a:ln>
            <a:effectLst/>
          </p:spPr>
        </p:cxnSp>
      </p:grpSp>
      <p:sp>
        <p:nvSpPr>
          <p:cNvPr id="27" name="TextBox 26"/>
          <p:cNvSpPr txBox="1"/>
          <p:nvPr/>
        </p:nvSpPr>
        <p:spPr>
          <a:xfrm>
            <a:off x="3352800" y="5105400"/>
            <a:ext cx="4588244" cy="830997"/>
          </a:xfrm>
          <a:prstGeom prst="rect">
            <a:avLst/>
          </a:prstGeom>
          <a:noFill/>
        </p:spPr>
        <p:txBody>
          <a:bodyPr wrap="none" rtlCol="0">
            <a:spAutoFit/>
          </a:bodyPr>
          <a:lstStyle/>
          <a:p>
            <a:r>
              <a:rPr lang="en-US" sz="2800" b="1" dirty="0" smtClean="0">
                <a:solidFill>
                  <a:srgbClr val="FF3300"/>
                </a:solidFill>
                <a:latin typeface="Tw Cen MT Condensed" pitchFamily="34" charset="0"/>
              </a:rPr>
              <a:t>AUTHORS: PUBLISH WITH US.</a:t>
            </a:r>
          </a:p>
          <a:p>
            <a:r>
              <a:rPr lang="en-US" sz="2000" b="1" dirty="0" smtClean="0">
                <a:latin typeface="Tw Cen MT Condensed" pitchFamily="34" charset="0"/>
              </a:rPr>
              <a:t>New: earn royalties from our Resellers’ Network!</a:t>
            </a:r>
            <a:endParaRPr lang="en-US" sz="2000" b="1" dirty="0">
              <a:latin typeface="Tw Cen MT Condens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What happens when you buy a book?</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Frontlist</a:t>
            </a:r>
            <a:r>
              <a:rPr lang="en-US" dirty="0" smtClean="0"/>
              <a:t> Revenue</a:t>
            </a:r>
            <a:endParaRPr lang="en-US" dirty="0"/>
          </a:p>
        </p:txBody>
      </p:sp>
      <p:cxnSp>
        <p:nvCxnSpPr>
          <p:cNvPr id="6" name="Straight Connector 5"/>
          <p:cNvCxnSpPr/>
          <p:nvPr/>
        </p:nvCxnSpPr>
        <p:spPr bwMode="auto">
          <a:xfrm>
            <a:off x="1219200" y="2590800"/>
            <a:ext cx="0" cy="1828800"/>
          </a:xfrm>
          <a:prstGeom prst="line">
            <a:avLst/>
          </a:prstGeom>
          <a:solidFill>
            <a:srgbClr val="5F5F5F"/>
          </a:solidFill>
          <a:ln w="2857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219200" y="4419600"/>
            <a:ext cx="6553200" cy="0"/>
          </a:xfrm>
          <a:prstGeom prst="line">
            <a:avLst/>
          </a:prstGeom>
          <a:solidFill>
            <a:srgbClr val="5F5F5F"/>
          </a:solidFill>
          <a:ln w="28575" cap="flat" cmpd="sng" algn="ctr">
            <a:solidFill>
              <a:schemeClr val="tx1"/>
            </a:solidFill>
            <a:prstDash val="solid"/>
            <a:round/>
            <a:headEnd type="none" w="med" len="med"/>
            <a:tailEnd type="none" w="med" len="med"/>
          </a:ln>
          <a:effectLst/>
        </p:spPr>
      </p:cxnSp>
      <p:sp>
        <p:nvSpPr>
          <p:cNvPr id="5" name="Freeform 4"/>
          <p:cNvSpPr/>
          <p:nvPr/>
        </p:nvSpPr>
        <p:spPr bwMode="auto">
          <a:xfrm>
            <a:off x="1223493" y="2436790"/>
            <a:ext cx="6948152" cy="1980664"/>
          </a:xfrm>
          <a:custGeom>
            <a:avLst/>
            <a:gdLst>
              <a:gd name="connsiteX0" fmla="*/ 0 w 6948152"/>
              <a:gd name="connsiteY0" fmla="*/ 1964029 h 1964029"/>
              <a:gd name="connsiteX1" fmla="*/ 811369 w 6948152"/>
              <a:gd name="connsiteY1" fmla="*/ 148107 h 1964029"/>
              <a:gd name="connsiteX2" fmla="*/ 1648496 w 6948152"/>
              <a:gd name="connsiteY2" fmla="*/ 1075386 h 1964029"/>
              <a:gd name="connsiteX3" fmla="*/ 4185634 w 6948152"/>
              <a:gd name="connsiteY3" fmla="*/ 1461752 h 1964029"/>
              <a:gd name="connsiteX4" fmla="*/ 6555346 w 6948152"/>
              <a:gd name="connsiteY4" fmla="*/ 1590541 h 1964029"/>
              <a:gd name="connsiteX5" fmla="*/ 6542468 w 6948152"/>
              <a:gd name="connsiteY5" fmla="*/ 1603420 h 1964029"/>
              <a:gd name="connsiteX0" fmla="*/ 0 w 6948152"/>
              <a:gd name="connsiteY0" fmla="*/ 1967964 h 1967964"/>
              <a:gd name="connsiteX1" fmla="*/ 811369 w 6948152"/>
              <a:gd name="connsiteY1" fmla="*/ 152042 h 1967964"/>
              <a:gd name="connsiteX2" fmla="*/ 1900707 w 6948152"/>
              <a:gd name="connsiteY2" fmla="*/ 1055710 h 1967964"/>
              <a:gd name="connsiteX3" fmla="*/ 4185634 w 6948152"/>
              <a:gd name="connsiteY3" fmla="*/ 1465687 h 1967964"/>
              <a:gd name="connsiteX4" fmla="*/ 6555346 w 6948152"/>
              <a:gd name="connsiteY4" fmla="*/ 1594476 h 1967964"/>
              <a:gd name="connsiteX5" fmla="*/ 6542468 w 6948152"/>
              <a:gd name="connsiteY5" fmla="*/ 1607355 h 1967964"/>
              <a:gd name="connsiteX0" fmla="*/ 0 w 6948152"/>
              <a:gd name="connsiteY0" fmla="*/ 1980664 h 1980664"/>
              <a:gd name="connsiteX1" fmla="*/ 811369 w 6948152"/>
              <a:gd name="connsiteY1" fmla="*/ 164742 h 1980664"/>
              <a:gd name="connsiteX2" fmla="*/ 1976907 w 6948152"/>
              <a:gd name="connsiteY2" fmla="*/ 992210 h 1980664"/>
              <a:gd name="connsiteX3" fmla="*/ 4185634 w 6948152"/>
              <a:gd name="connsiteY3" fmla="*/ 1478387 h 1980664"/>
              <a:gd name="connsiteX4" fmla="*/ 6555346 w 6948152"/>
              <a:gd name="connsiteY4" fmla="*/ 1607176 h 1980664"/>
              <a:gd name="connsiteX5" fmla="*/ 6542468 w 6948152"/>
              <a:gd name="connsiteY5" fmla="*/ 1620055 h 198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8152" h="1980664">
                <a:moveTo>
                  <a:pt x="0" y="1980664"/>
                </a:moveTo>
                <a:cubicBezTo>
                  <a:pt x="268310" y="1146756"/>
                  <a:pt x="481885" y="329484"/>
                  <a:pt x="811369" y="164742"/>
                </a:cubicBezTo>
                <a:cubicBezTo>
                  <a:pt x="1140853" y="0"/>
                  <a:pt x="1414530" y="773269"/>
                  <a:pt x="1976907" y="992210"/>
                </a:cubicBezTo>
                <a:cubicBezTo>
                  <a:pt x="2539285" y="1211151"/>
                  <a:pt x="3422561" y="1375893"/>
                  <a:pt x="4185634" y="1478387"/>
                </a:cubicBezTo>
                <a:cubicBezTo>
                  <a:pt x="4948707" y="1580881"/>
                  <a:pt x="6162540" y="1583565"/>
                  <a:pt x="6555346" y="1607176"/>
                </a:cubicBezTo>
                <a:cubicBezTo>
                  <a:pt x="6948152" y="1630787"/>
                  <a:pt x="6745310" y="1625421"/>
                  <a:pt x="6542468" y="1620055"/>
                </a:cubicBezTo>
              </a:path>
            </a:pathLst>
          </a:cu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 name="TextBox 8"/>
          <p:cNvSpPr txBox="1"/>
          <p:nvPr/>
        </p:nvSpPr>
        <p:spPr>
          <a:xfrm>
            <a:off x="762000" y="3200400"/>
            <a:ext cx="356188" cy="584775"/>
          </a:xfrm>
          <a:prstGeom prst="rect">
            <a:avLst/>
          </a:prstGeom>
          <a:noFill/>
        </p:spPr>
        <p:txBody>
          <a:bodyPr wrap="none" rtlCol="0">
            <a:spAutoFit/>
          </a:bodyPr>
          <a:lstStyle/>
          <a:p>
            <a:r>
              <a:rPr lang="en-US" sz="3200" dirty="0" smtClean="0">
                <a:latin typeface="+mn-lt"/>
              </a:rPr>
              <a:t>$</a:t>
            </a:r>
            <a:endParaRPr lang="en-US" sz="3200" dirty="0">
              <a:latin typeface="+mn-lt"/>
            </a:endParaRPr>
          </a:p>
        </p:txBody>
      </p:sp>
      <p:sp>
        <p:nvSpPr>
          <p:cNvPr id="10" name="TextBox 9"/>
          <p:cNvSpPr txBox="1"/>
          <p:nvPr/>
        </p:nvSpPr>
        <p:spPr>
          <a:xfrm>
            <a:off x="3962400" y="4495800"/>
            <a:ext cx="841897" cy="523220"/>
          </a:xfrm>
          <a:prstGeom prst="rect">
            <a:avLst/>
          </a:prstGeom>
          <a:noFill/>
        </p:spPr>
        <p:txBody>
          <a:bodyPr wrap="none" rtlCol="0">
            <a:spAutoFit/>
          </a:bodyPr>
          <a:lstStyle/>
          <a:p>
            <a:r>
              <a:rPr lang="en-US" sz="2800" dirty="0" smtClean="0">
                <a:latin typeface="+mn-lt"/>
              </a:rPr>
              <a:t>Time</a:t>
            </a:r>
            <a:endParaRPr lang="en-US" sz="2800" dirty="0">
              <a:latin typeface="+mn-lt"/>
            </a:endParaRPr>
          </a:p>
        </p:txBody>
      </p:sp>
      <p:grpSp>
        <p:nvGrpSpPr>
          <p:cNvPr id="12" name="Group 11"/>
          <p:cNvGrpSpPr/>
          <p:nvPr/>
        </p:nvGrpSpPr>
        <p:grpSpPr>
          <a:xfrm>
            <a:off x="1219200" y="2847975"/>
            <a:ext cx="6781800" cy="1552575"/>
            <a:chOff x="1219200" y="2847975"/>
            <a:chExt cx="6781800" cy="1552575"/>
          </a:xfrm>
        </p:grpSpPr>
        <p:sp>
          <p:nvSpPr>
            <p:cNvPr id="7" name="Freeform 6"/>
            <p:cNvSpPr/>
            <p:nvPr/>
          </p:nvSpPr>
          <p:spPr bwMode="auto">
            <a:xfrm>
              <a:off x="1219200" y="2847975"/>
              <a:ext cx="6781800" cy="1552575"/>
            </a:xfrm>
            <a:custGeom>
              <a:avLst/>
              <a:gdLst>
                <a:gd name="connsiteX0" fmla="*/ 0 w 6762750"/>
                <a:gd name="connsiteY0" fmla="*/ 1873250 h 1873250"/>
                <a:gd name="connsiteX1" fmla="*/ 838200 w 6762750"/>
                <a:gd name="connsiteY1" fmla="*/ 53975 h 1873250"/>
                <a:gd name="connsiteX2" fmla="*/ 1238250 w 6762750"/>
                <a:gd name="connsiteY2" fmla="*/ 1549400 h 1873250"/>
                <a:gd name="connsiteX3" fmla="*/ 6762750 w 6762750"/>
                <a:gd name="connsiteY3" fmla="*/ 1844675 h 1873250"/>
                <a:gd name="connsiteX0" fmla="*/ 0 w 6762750"/>
                <a:gd name="connsiteY0" fmla="*/ 1866900 h 1879600"/>
                <a:gd name="connsiteX1" fmla="*/ 838200 w 6762750"/>
                <a:gd name="connsiteY1" fmla="*/ 47625 h 1879600"/>
                <a:gd name="connsiteX2" fmla="*/ 1600200 w 6762750"/>
                <a:gd name="connsiteY2" fmla="*/ 1581150 h 1879600"/>
                <a:gd name="connsiteX3" fmla="*/ 6762750 w 6762750"/>
                <a:gd name="connsiteY3" fmla="*/ 1838325 h 1879600"/>
                <a:gd name="connsiteX0" fmla="*/ 0 w 6762750"/>
                <a:gd name="connsiteY0" fmla="*/ 1866900 h 1866900"/>
                <a:gd name="connsiteX1" fmla="*/ 838200 w 6762750"/>
                <a:gd name="connsiteY1" fmla="*/ 47625 h 1866900"/>
                <a:gd name="connsiteX2" fmla="*/ 1600200 w 6762750"/>
                <a:gd name="connsiteY2" fmla="*/ 1581150 h 1866900"/>
                <a:gd name="connsiteX3" fmla="*/ 6762750 w 6762750"/>
                <a:gd name="connsiteY3" fmla="*/ 1838325 h 1866900"/>
                <a:gd name="connsiteX0" fmla="*/ 0 w 6781800"/>
                <a:gd name="connsiteY0" fmla="*/ 1866900 h 1866900"/>
                <a:gd name="connsiteX1" fmla="*/ 838200 w 6781800"/>
                <a:gd name="connsiteY1" fmla="*/ 47625 h 1866900"/>
                <a:gd name="connsiteX2" fmla="*/ 1600200 w 6781800"/>
                <a:gd name="connsiteY2" fmla="*/ 1581150 h 1866900"/>
                <a:gd name="connsiteX3" fmla="*/ 6781800 w 6781800"/>
                <a:gd name="connsiteY3" fmla="*/ 1733550 h 1866900"/>
                <a:gd name="connsiteX0" fmla="*/ 0 w 6781800"/>
                <a:gd name="connsiteY0" fmla="*/ 1866900 h 1866900"/>
                <a:gd name="connsiteX1" fmla="*/ 838200 w 6781800"/>
                <a:gd name="connsiteY1" fmla="*/ 47625 h 1866900"/>
                <a:gd name="connsiteX2" fmla="*/ 1676400 w 6781800"/>
                <a:gd name="connsiteY2" fmla="*/ 1581150 h 1866900"/>
                <a:gd name="connsiteX3" fmla="*/ 6781800 w 6781800"/>
                <a:gd name="connsiteY3" fmla="*/ 1733550 h 1866900"/>
                <a:gd name="connsiteX0" fmla="*/ 0 w 6781800"/>
                <a:gd name="connsiteY0" fmla="*/ 1866900 h 1866900"/>
                <a:gd name="connsiteX1" fmla="*/ 838200 w 6781800"/>
                <a:gd name="connsiteY1" fmla="*/ 47625 h 1866900"/>
                <a:gd name="connsiteX2" fmla="*/ 1676400 w 6781800"/>
                <a:gd name="connsiteY2" fmla="*/ 1581150 h 1866900"/>
                <a:gd name="connsiteX3" fmla="*/ 6781800 w 6781800"/>
                <a:gd name="connsiteY3" fmla="*/ 1809750 h 1866900"/>
                <a:gd name="connsiteX0" fmla="*/ 0 w 6781800"/>
                <a:gd name="connsiteY0" fmla="*/ 1704975 h 1704975"/>
                <a:gd name="connsiteX1" fmla="*/ 762000 w 6781800"/>
                <a:gd name="connsiteY1" fmla="*/ 47625 h 1704975"/>
                <a:gd name="connsiteX2" fmla="*/ 1676400 w 6781800"/>
                <a:gd name="connsiteY2" fmla="*/ 1419225 h 1704975"/>
                <a:gd name="connsiteX3" fmla="*/ 6781800 w 6781800"/>
                <a:gd name="connsiteY3" fmla="*/ 1647825 h 1704975"/>
                <a:gd name="connsiteX0" fmla="*/ 0 w 6781800"/>
                <a:gd name="connsiteY0" fmla="*/ 1552575 h 1552575"/>
                <a:gd name="connsiteX1" fmla="*/ 685800 w 6781800"/>
                <a:gd name="connsiteY1" fmla="*/ 47625 h 1552575"/>
                <a:gd name="connsiteX2" fmla="*/ 1676400 w 6781800"/>
                <a:gd name="connsiteY2" fmla="*/ 1266825 h 1552575"/>
                <a:gd name="connsiteX3" fmla="*/ 6781800 w 6781800"/>
                <a:gd name="connsiteY3" fmla="*/ 1495425 h 1552575"/>
                <a:gd name="connsiteX0" fmla="*/ 0 w 6781800"/>
                <a:gd name="connsiteY0" fmla="*/ 1552575 h 1552575"/>
                <a:gd name="connsiteX1" fmla="*/ 685800 w 6781800"/>
                <a:gd name="connsiteY1" fmla="*/ 47625 h 1552575"/>
                <a:gd name="connsiteX2" fmla="*/ 1524000 w 6781800"/>
                <a:gd name="connsiteY2" fmla="*/ 1266825 h 1552575"/>
                <a:gd name="connsiteX3" fmla="*/ 6781800 w 6781800"/>
                <a:gd name="connsiteY3" fmla="*/ 1495425 h 1552575"/>
                <a:gd name="connsiteX0" fmla="*/ 0 w 6781800"/>
                <a:gd name="connsiteY0" fmla="*/ 1552575 h 1552575"/>
                <a:gd name="connsiteX1" fmla="*/ 762000 w 6781800"/>
                <a:gd name="connsiteY1" fmla="*/ 47625 h 1552575"/>
                <a:gd name="connsiteX2" fmla="*/ 1524000 w 6781800"/>
                <a:gd name="connsiteY2" fmla="*/ 1266825 h 1552575"/>
                <a:gd name="connsiteX3" fmla="*/ 6781800 w 6781800"/>
                <a:gd name="connsiteY3" fmla="*/ 1495425 h 1552575"/>
                <a:gd name="connsiteX0" fmla="*/ 0 w 6781800"/>
                <a:gd name="connsiteY0" fmla="*/ 1552575 h 1552575"/>
                <a:gd name="connsiteX1" fmla="*/ 838200 w 6781800"/>
                <a:gd name="connsiteY1" fmla="*/ 47625 h 1552575"/>
                <a:gd name="connsiteX2" fmla="*/ 1524000 w 6781800"/>
                <a:gd name="connsiteY2" fmla="*/ 1266825 h 1552575"/>
                <a:gd name="connsiteX3" fmla="*/ 6781800 w 6781800"/>
                <a:gd name="connsiteY3" fmla="*/ 1495425 h 1552575"/>
                <a:gd name="connsiteX0" fmla="*/ 0 w 6781800"/>
                <a:gd name="connsiteY0" fmla="*/ 1552575 h 1552575"/>
                <a:gd name="connsiteX1" fmla="*/ 838200 w 6781800"/>
                <a:gd name="connsiteY1" fmla="*/ 47625 h 1552575"/>
                <a:gd name="connsiteX2" fmla="*/ 1676400 w 6781800"/>
                <a:gd name="connsiteY2" fmla="*/ 1266825 h 1552575"/>
                <a:gd name="connsiteX3" fmla="*/ 6781800 w 6781800"/>
                <a:gd name="connsiteY3" fmla="*/ 1495425 h 1552575"/>
                <a:gd name="connsiteX0" fmla="*/ 0 w 6781800"/>
                <a:gd name="connsiteY0" fmla="*/ 1552575 h 1552575"/>
                <a:gd name="connsiteX1" fmla="*/ 762000 w 6781800"/>
                <a:gd name="connsiteY1" fmla="*/ 47625 h 1552575"/>
                <a:gd name="connsiteX2" fmla="*/ 1676400 w 6781800"/>
                <a:gd name="connsiteY2" fmla="*/ 1266825 h 1552575"/>
                <a:gd name="connsiteX3" fmla="*/ 6781800 w 6781800"/>
                <a:gd name="connsiteY3" fmla="*/ 1495425 h 1552575"/>
              </a:gdLst>
              <a:ahLst/>
              <a:cxnLst>
                <a:cxn ang="0">
                  <a:pos x="connsiteX0" y="connsiteY0"/>
                </a:cxn>
                <a:cxn ang="0">
                  <a:pos x="connsiteX1" y="connsiteY1"/>
                </a:cxn>
                <a:cxn ang="0">
                  <a:pos x="connsiteX2" y="connsiteY2"/>
                </a:cxn>
                <a:cxn ang="0">
                  <a:pos x="connsiteX3" y="connsiteY3"/>
                </a:cxn>
              </a:cxnLst>
              <a:rect l="l" t="t" r="r" b="b"/>
              <a:pathLst>
                <a:path w="6781800" h="1552575">
                  <a:moveTo>
                    <a:pt x="0" y="1552575"/>
                  </a:moveTo>
                  <a:cubicBezTo>
                    <a:pt x="315912" y="669925"/>
                    <a:pt x="482600" y="95250"/>
                    <a:pt x="762000" y="47625"/>
                  </a:cubicBezTo>
                  <a:cubicBezTo>
                    <a:pt x="1041400" y="0"/>
                    <a:pt x="688975" y="968375"/>
                    <a:pt x="1676400" y="1266825"/>
                  </a:cubicBezTo>
                  <a:cubicBezTo>
                    <a:pt x="2787650" y="1365250"/>
                    <a:pt x="4513262" y="1497012"/>
                    <a:pt x="6781800" y="1495425"/>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667000" y="3733800"/>
              <a:ext cx="1585690" cy="369332"/>
            </a:xfrm>
            <a:prstGeom prst="rect">
              <a:avLst/>
            </a:prstGeom>
            <a:noFill/>
          </p:spPr>
          <p:txBody>
            <a:bodyPr wrap="none" rtlCol="0">
              <a:spAutoFit/>
            </a:bodyPr>
            <a:lstStyle/>
            <a:p>
              <a:r>
                <a:rPr lang="en-US" sz="1800" dirty="0" smtClean="0">
                  <a:solidFill>
                    <a:srgbClr val="FF0000"/>
                  </a:solidFill>
                  <a:latin typeface="+mn-lt"/>
                </a:rPr>
                <a:t>Digital First Sale</a:t>
              </a:r>
              <a:endParaRPr lang="en-US" sz="1800" dirty="0">
                <a:solidFill>
                  <a:srgbClr val="FF0000"/>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the Punch Line</a:t>
            </a:r>
            <a:endParaRPr lang="en-US" dirty="0"/>
          </a:p>
        </p:txBody>
      </p:sp>
      <p:pic>
        <p:nvPicPr>
          <p:cNvPr id="1027" name="Picture 3" descr="C:\My Documents\GiantSteps\TOC\A9RE656_Page_01.png"/>
          <p:cNvPicPr>
            <a:picLocks noChangeAspect="1" noChangeArrowheads="1"/>
          </p:cNvPicPr>
          <p:nvPr/>
        </p:nvPicPr>
        <p:blipFill>
          <a:blip r:embed="rId2" cstate="print"/>
          <a:srcRect t="7466" b="37980"/>
          <a:stretch>
            <a:fillRect/>
          </a:stretch>
        </p:blipFill>
        <p:spPr bwMode="auto">
          <a:xfrm>
            <a:off x="1417637" y="1371600"/>
            <a:ext cx="6354763" cy="446837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Implications: Libraries</a:t>
            </a:r>
            <a:endParaRPr lang="en-US" dirty="0"/>
          </a:p>
        </p:txBody>
      </p:sp>
      <p:sp>
        <p:nvSpPr>
          <p:cNvPr id="3" name="Content Placeholder 2"/>
          <p:cNvSpPr>
            <a:spLocks noGrp="1"/>
          </p:cNvSpPr>
          <p:nvPr>
            <p:ph idx="1"/>
          </p:nvPr>
        </p:nvSpPr>
        <p:spPr/>
        <p:txBody>
          <a:bodyPr/>
          <a:lstStyle/>
          <a:p>
            <a:r>
              <a:rPr lang="en-US" dirty="0" smtClean="0"/>
              <a:t>Libraries can lend </a:t>
            </a:r>
            <a:r>
              <a:rPr lang="en-US" dirty="0" err="1" smtClean="0"/>
              <a:t>ebooks</a:t>
            </a:r>
            <a:r>
              <a:rPr lang="en-US" dirty="0" smtClean="0"/>
              <a:t> </a:t>
            </a:r>
            <a:r>
              <a:rPr lang="en-US" dirty="0" smtClean="0"/>
              <a:t>freely</a:t>
            </a:r>
          </a:p>
          <a:p>
            <a:r>
              <a:rPr lang="en-US" dirty="0" smtClean="0"/>
              <a:t>Publishers can’t forbid or restrict</a:t>
            </a:r>
            <a:endParaRPr lang="en-US" dirty="0" smtClean="0"/>
          </a:p>
          <a:p>
            <a:r>
              <a:rPr lang="en-US" dirty="0" smtClean="0"/>
              <a:t>Copies </a:t>
            </a:r>
            <a:r>
              <a:rPr lang="en-US" dirty="0" smtClean="0"/>
              <a:t>last forever, don’t wear out</a:t>
            </a:r>
          </a:p>
          <a:p>
            <a:r>
              <a:rPr lang="en-US" dirty="0" smtClean="0"/>
              <a:t>No more confusion &amp; complexity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6 Trade Publishers</a:t>
            </a:r>
            <a:br>
              <a:rPr lang="en-US" dirty="0" smtClean="0"/>
            </a:br>
            <a:r>
              <a:rPr lang="en-US" dirty="0" smtClean="0"/>
              <a:t>Library E-lending Policies</a:t>
            </a:r>
            <a:endParaRPr lang="en-US" dirty="0"/>
          </a:p>
        </p:txBody>
      </p:sp>
      <p:graphicFrame>
        <p:nvGraphicFramePr>
          <p:cNvPr id="4" name="Table 3"/>
          <p:cNvGraphicFramePr>
            <a:graphicFrameLocks noGrp="1"/>
          </p:cNvGraphicFramePr>
          <p:nvPr/>
        </p:nvGraphicFramePr>
        <p:xfrm>
          <a:off x="838200" y="1874520"/>
          <a:ext cx="7239000" cy="3688080"/>
        </p:xfrm>
        <a:graphic>
          <a:graphicData uri="http://schemas.openxmlformats.org/drawingml/2006/table">
            <a:tbl>
              <a:tblPr firstRow="1" bandRow="1">
                <a:tableStyleId>{5C22544A-7EE6-4342-B048-85BDC9FD1C3A}</a:tableStyleId>
              </a:tblPr>
              <a:tblGrid>
                <a:gridCol w="2133600"/>
                <a:gridCol w="2743200"/>
                <a:gridCol w="2362200"/>
              </a:tblGrid>
              <a:tr h="370840">
                <a:tc>
                  <a:txBody>
                    <a:bodyPr/>
                    <a:lstStyle/>
                    <a:p>
                      <a:r>
                        <a:rPr lang="en-US" sz="2000" dirty="0" smtClean="0"/>
                        <a:t>Publisher</a:t>
                      </a:r>
                      <a:endParaRPr lang="en-US" sz="2000" dirty="0"/>
                    </a:p>
                  </a:txBody>
                  <a:tcPr/>
                </a:tc>
                <a:tc>
                  <a:txBody>
                    <a:bodyPr/>
                    <a:lstStyle/>
                    <a:p>
                      <a:r>
                        <a:rPr lang="en-US" sz="2000" dirty="0" smtClean="0"/>
                        <a:t>Policy</a:t>
                      </a:r>
                      <a:endParaRPr lang="en-US" sz="2000" dirty="0"/>
                    </a:p>
                  </a:txBody>
                  <a:tcPr/>
                </a:tc>
                <a:tc>
                  <a:txBody>
                    <a:bodyPr/>
                    <a:lstStyle/>
                    <a:p>
                      <a:r>
                        <a:rPr lang="en-US" sz="2000" dirty="0" smtClean="0"/>
                        <a:t>Pricing</a:t>
                      </a:r>
                      <a:endParaRPr lang="en-US" sz="2000" dirty="0"/>
                    </a:p>
                  </a:txBody>
                  <a:tcPr/>
                </a:tc>
              </a:tr>
              <a:tr h="370840">
                <a:tc>
                  <a:txBody>
                    <a:bodyPr/>
                    <a:lstStyle/>
                    <a:p>
                      <a:r>
                        <a:rPr lang="en-US" sz="2000" dirty="0" smtClean="0"/>
                        <a:t>Hachette Book</a:t>
                      </a:r>
                      <a:r>
                        <a:rPr lang="en-US" sz="2000" baseline="0" dirty="0" smtClean="0"/>
                        <a:t> Group</a:t>
                      </a:r>
                      <a:endParaRPr lang="en-US" sz="2000" dirty="0"/>
                    </a:p>
                  </a:txBody>
                  <a:tcPr/>
                </a:tc>
                <a:tc>
                  <a:txBody>
                    <a:bodyPr/>
                    <a:lstStyle/>
                    <a:p>
                      <a:r>
                        <a:rPr lang="en-US" sz="2000" dirty="0" smtClean="0"/>
                        <a:t>Backlist</a:t>
                      </a:r>
                      <a:r>
                        <a:rPr lang="en-US" sz="2000" baseline="0" dirty="0" smtClean="0"/>
                        <a:t> only,</a:t>
                      </a:r>
                      <a:r>
                        <a:rPr lang="en-US" sz="2000" dirty="0" smtClean="0"/>
                        <a:t> published April 2010 or earlier</a:t>
                      </a:r>
                      <a:endParaRPr lang="en-US" sz="2000" dirty="0"/>
                    </a:p>
                  </a:txBody>
                  <a:tcPr/>
                </a:tc>
                <a:tc>
                  <a:txBody>
                    <a:bodyPr/>
                    <a:lstStyle/>
                    <a:p>
                      <a:r>
                        <a:rPr lang="en-US" sz="2000" dirty="0" smtClean="0"/>
                        <a:t>Higher than consumer</a:t>
                      </a:r>
                      <a:endParaRPr lang="en-US" sz="2000" dirty="0"/>
                    </a:p>
                  </a:txBody>
                  <a:tcPr/>
                </a:tc>
              </a:tr>
              <a:tr h="370840">
                <a:tc>
                  <a:txBody>
                    <a:bodyPr/>
                    <a:lstStyle/>
                    <a:p>
                      <a:r>
                        <a:rPr lang="en-US" sz="2000" dirty="0" smtClean="0"/>
                        <a:t>HarperCollins</a:t>
                      </a:r>
                      <a:endParaRPr lang="en-US" sz="2000" dirty="0"/>
                    </a:p>
                  </a:txBody>
                  <a:tcPr/>
                </a:tc>
                <a:tc>
                  <a:txBody>
                    <a:bodyPr/>
                    <a:lstStyle/>
                    <a:p>
                      <a:r>
                        <a:rPr lang="en-US" sz="2000" dirty="0" smtClean="0"/>
                        <a:t>26 loans per title</a:t>
                      </a:r>
                      <a:endParaRPr lang="en-US" sz="2000" dirty="0"/>
                    </a:p>
                  </a:txBody>
                  <a:tcPr/>
                </a:tc>
                <a:tc>
                  <a:txBody>
                    <a:bodyPr/>
                    <a:lstStyle/>
                    <a:p>
                      <a:endParaRPr lang="en-US" sz="2000" dirty="0"/>
                    </a:p>
                  </a:txBody>
                  <a:tcPr/>
                </a:tc>
              </a:tr>
              <a:tr h="370840">
                <a:tc>
                  <a:txBody>
                    <a:bodyPr/>
                    <a:lstStyle/>
                    <a:p>
                      <a:r>
                        <a:rPr lang="en-US" sz="2000" dirty="0" smtClean="0"/>
                        <a:t>Macmillan</a:t>
                      </a:r>
                      <a:endParaRPr lang="en-US" sz="2000" dirty="0"/>
                    </a:p>
                  </a:txBody>
                  <a:tcPr/>
                </a:tc>
                <a:tc>
                  <a:txBody>
                    <a:bodyPr/>
                    <a:lstStyle/>
                    <a:p>
                      <a:r>
                        <a:rPr lang="en-US" sz="2000" dirty="0" smtClean="0"/>
                        <a:t>Limited catalog, 2 years </a:t>
                      </a:r>
                      <a:r>
                        <a:rPr lang="en-US" sz="2000" baseline="0" dirty="0" smtClean="0"/>
                        <a:t>or 52 loans per title</a:t>
                      </a:r>
                      <a:endParaRPr lang="en-US" sz="2000" dirty="0"/>
                    </a:p>
                  </a:txBody>
                  <a:tcPr/>
                </a:tc>
                <a:tc>
                  <a:txBody>
                    <a:bodyPr/>
                    <a:lstStyle/>
                    <a:p>
                      <a:endParaRPr lang="en-US" sz="2000" dirty="0"/>
                    </a:p>
                  </a:txBody>
                  <a:tcPr/>
                </a:tc>
              </a:tr>
              <a:tr h="370840">
                <a:tc>
                  <a:txBody>
                    <a:bodyPr/>
                    <a:lstStyle/>
                    <a:p>
                      <a:r>
                        <a:rPr lang="en-US" sz="2000" dirty="0" smtClean="0"/>
                        <a:t>Penguin</a:t>
                      </a:r>
                      <a:endParaRPr lang="en-US" sz="2000" dirty="0"/>
                    </a:p>
                  </a:txBody>
                  <a:tcPr/>
                </a:tc>
                <a:tc>
                  <a:txBody>
                    <a:bodyPr/>
                    <a:lstStyle/>
                    <a:p>
                      <a:r>
                        <a:rPr lang="en-US" sz="2000" dirty="0" smtClean="0"/>
                        <a:t>1 year per title</a:t>
                      </a:r>
                      <a:r>
                        <a:rPr lang="en-US" sz="2000" baseline="0" dirty="0" smtClean="0"/>
                        <a:t> starting 6 months after pub date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r h="370840">
                <a:tc>
                  <a:txBody>
                    <a:bodyPr/>
                    <a:lstStyle/>
                    <a:p>
                      <a:r>
                        <a:rPr lang="en-US" sz="2000" dirty="0" smtClean="0"/>
                        <a:t>Random House</a:t>
                      </a:r>
                      <a:endParaRPr lang="en-US" sz="2000" dirty="0"/>
                    </a:p>
                  </a:txBody>
                  <a:tcPr/>
                </a:tc>
                <a:tc>
                  <a:txBody>
                    <a:bodyPr/>
                    <a:lstStyle/>
                    <a:p>
                      <a:r>
                        <a:rPr lang="en-US" sz="2000" dirty="0" smtClean="0"/>
                        <a:t>Full</a:t>
                      </a:r>
                      <a:r>
                        <a:rPr lang="en-US" sz="2000" baseline="0" dirty="0" smtClean="0"/>
                        <a:t> catalog, no restrictions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Higher than consumer</a:t>
                      </a:r>
                    </a:p>
                  </a:txBody>
                  <a:tcPr/>
                </a:tc>
              </a:tr>
              <a:tr h="370840">
                <a:tc>
                  <a:txBody>
                    <a:bodyPr/>
                    <a:lstStyle/>
                    <a:p>
                      <a:r>
                        <a:rPr lang="en-US" sz="2000" dirty="0" err="1" smtClean="0"/>
                        <a:t>Simon&amp;Schuster</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No licensing to libraries</a:t>
                      </a:r>
                    </a:p>
                  </a:txBody>
                  <a:tcPr/>
                </a:tc>
                <a:tc>
                  <a:txBody>
                    <a:bodyPr/>
                    <a:lstStyle/>
                    <a:p>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Digital First Sale</a:t>
            </a:r>
            <a:endParaRPr lang="en-US" dirty="0"/>
          </a:p>
        </p:txBody>
      </p:sp>
      <p:graphicFrame>
        <p:nvGraphicFramePr>
          <p:cNvPr id="4" name="Table 3"/>
          <p:cNvGraphicFramePr>
            <a:graphicFrameLocks noGrp="1"/>
          </p:cNvGraphicFramePr>
          <p:nvPr/>
        </p:nvGraphicFramePr>
        <p:xfrm>
          <a:off x="838200" y="1874520"/>
          <a:ext cx="7239000" cy="2773680"/>
        </p:xfrm>
        <a:graphic>
          <a:graphicData uri="http://schemas.openxmlformats.org/drawingml/2006/table">
            <a:tbl>
              <a:tblPr firstRow="1" bandRow="1">
                <a:tableStyleId>{5C22544A-7EE6-4342-B048-85BDC9FD1C3A}</a:tableStyleId>
              </a:tblPr>
              <a:tblGrid>
                <a:gridCol w="2133600"/>
                <a:gridCol w="2743200"/>
                <a:gridCol w="2362200"/>
              </a:tblGrid>
              <a:tr h="370840">
                <a:tc>
                  <a:txBody>
                    <a:bodyPr/>
                    <a:lstStyle/>
                    <a:p>
                      <a:r>
                        <a:rPr lang="en-US" sz="2000" dirty="0" smtClean="0"/>
                        <a:t>Publisher</a:t>
                      </a:r>
                      <a:endParaRPr lang="en-US" sz="2000" dirty="0"/>
                    </a:p>
                  </a:txBody>
                  <a:tcPr/>
                </a:tc>
                <a:tc>
                  <a:txBody>
                    <a:bodyPr/>
                    <a:lstStyle/>
                    <a:p>
                      <a:r>
                        <a:rPr lang="en-US" sz="2000" dirty="0" smtClean="0"/>
                        <a:t>Policy</a:t>
                      </a:r>
                      <a:endParaRPr lang="en-US" sz="2000" dirty="0"/>
                    </a:p>
                  </a:txBody>
                  <a:tcPr/>
                </a:tc>
                <a:tc>
                  <a:txBody>
                    <a:bodyPr/>
                    <a:lstStyle/>
                    <a:p>
                      <a:r>
                        <a:rPr lang="en-US" sz="2000" dirty="0" smtClean="0"/>
                        <a:t>Pricing</a:t>
                      </a:r>
                      <a:endParaRPr lang="en-US" sz="2000" dirty="0"/>
                    </a:p>
                  </a:txBody>
                  <a:tcPr/>
                </a:tc>
              </a:tr>
              <a:tr h="370840">
                <a:tc>
                  <a:txBody>
                    <a:bodyPr/>
                    <a:lstStyle/>
                    <a:p>
                      <a:r>
                        <a:rPr lang="en-US" sz="2000" dirty="0" smtClean="0"/>
                        <a:t>Hachette Book</a:t>
                      </a:r>
                      <a:r>
                        <a:rPr lang="en-US" sz="2000" baseline="0" dirty="0" smtClean="0"/>
                        <a:t> Group</a:t>
                      </a:r>
                      <a:endParaRPr lang="en-US" sz="2000" dirty="0"/>
                    </a:p>
                  </a:txBody>
                  <a:tcPr/>
                </a:tc>
                <a:tc>
                  <a:txBody>
                    <a:bodyPr/>
                    <a:lstStyle/>
                    <a:p>
                      <a:r>
                        <a:rPr lang="en-US" sz="2000" dirty="0" smtClean="0"/>
                        <a:t>Full</a:t>
                      </a:r>
                      <a:r>
                        <a:rPr lang="en-US" sz="2000" baseline="0" dirty="0" smtClean="0"/>
                        <a:t> catalog, no restrictions</a:t>
                      </a:r>
                      <a:endParaRPr lang="en-US" sz="2000" dirty="0"/>
                    </a:p>
                  </a:txBody>
                  <a:tcPr/>
                </a:tc>
                <a:tc>
                  <a:txBody>
                    <a:bodyPr/>
                    <a:lstStyle/>
                    <a:p>
                      <a:r>
                        <a:rPr lang="en-US" sz="2000" dirty="0" smtClean="0"/>
                        <a:t>Same as consumer</a:t>
                      </a:r>
                      <a:endParaRPr lang="en-US" sz="2000" dirty="0"/>
                    </a:p>
                  </a:txBody>
                  <a:tcPr/>
                </a:tc>
              </a:tr>
              <a:tr h="370840">
                <a:tc>
                  <a:txBody>
                    <a:bodyPr/>
                    <a:lstStyle/>
                    <a:p>
                      <a:r>
                        <a:rPr lang="en-US" sz="2000" dirty="0" smtClean="0"/>
                        <a:t>HarperCollins</a:t>
                      </a:r>
                      <a:endParaRPr lang="en-US" sz="2000" dirty="0"/>
                    </a:p>
                  </a:txBody>
                  <a:tcPr/>
                </a:tc>
                <a:tc>
                  <a:txBody>
                    <a:bodyPr/>
                    <a:lstStyle/>
                    <a:p>
                      <a:r>
                        <a:rPr lang="en-US" sz="2000" dirty="0" smtClean="0"/>
                        <a:t>Full</a:t>
                      </a:r>
                      <a:r>
                        <a:rPr lang="en-US" sz="2000" baseline="0" dirty="0" smtClean="0"/>
                        <a:t> catalog, no restrictions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Same as consumer</a:t>
                      </a:r>
                    </a:p>
                  </a:txBody>
                  <a:tcPr/>
                </a:tc>
              </a:tr>
              <a:tr h="370840">
                <a:tc>
                  <a:txBody>
                    <a:bodyPr/>
                    <a:lstStyle/>
                    <a:p>
                      <a:r>
                        <a:rPr lang="en-US" sz="2000" dirty="0" smtClean="0"/>
                        <a:t>Macmillan</a:t>
                      </a:r>
                      <a:endParaRPr lang="en-US" sz="2000" dirty="0"/>
                    </a:p>
                  </a:txBody>
                  <a:tcPr/>
                </a:tc>
                <a:tc>
                  <a:txBody>
                    <a:bodyPr/>
                    <a:lstStyle/>
                    <a:p>
                      <a:r>
                        <a:rPr lang="en-US" sz="2000" dirty="0" smtClean="0"/>
                        <a:t>Full</a:t>
                      </a:r>
                      <a:r>
                        <a:rPr lang="en-US" sz="2000" baseline="0" dirty="0" smtClean="0"/>
                        <a:t> catalog, no restrictions</a:t>
                      </a:r>
                      <a:endParaRPr lang="en-US" sz="2000" dirty="0"/>
                    </a:p>
                  </a:txBody>
                  <a:tcPr/>
                </a:tc>
                <a:tc>
                  <a:txBody>
                    <a:bodyPr/>
                    <a:lstStyle/>
                    <a:p>
                      <a:r>
                        <a:rPr lang="en-US" sz="2000" dirty="0" smtClean="0"/>
                        <a:t>Same as consumer</a:t>
                      </a:r>
                      <a:endParaRPr lang="en-US" sz="2000" dirty="0"/>
                    </a:p>
                  </a:txBody>
                  <a:tcPr/>
                </a:tc>
              </a:tr>
              <a:tr h="370840">
                <a:tc>
                  <a:txBody>
                    <a:bodyPr/>
                    <a:lstStyle/>
                    <a:p>
                      <a:r>
                        <a:rPr lang="en-US" sz="2000" dirty="0" smtClean="0"/>
                        <a:t>Penguin</a:t>
                      </a:r>
                      <a:endParaRPr lang="en-US" sz="2000" dirty="0"/>
                    </a:p>
                  </a:txBody>
                  <a:tcPr/>
                </a:tc>
                <a:tc>
                  <a:txBody>
                    <a:bodyPr/>
                    <a:lstStyle/>
                    <a:p>
                      <a:r>
                        <a:rPr lang="en-US" sz="2000" dirty="0" smtClean="0"/>
                        <a:t>Full</a:t>
                      </a:r>
                      <a:r>
                        <a:rPr lang="en-US" sz="2000" baseline="0" dirty="0" smtClean="0"/>
                        <a:t> catalog, no restrictions</a:t>
                      </a:r>
                      <a:endParaRPr lang="en-US" sz="2000" dirty="0"/>
                    </a:p>
                  </a:txBody>
                  <a:tcPr/>
                </a:tc>
                <a:tc>
                  <a:txBody>
                    <a:bodyPr/>
                    <a:lstStyle/>
                    <a:p>
                      <a:r>
                        <a:rPr lang="en-US" sz="2000" dirty="0" smtClean="0"/>
                        <a:t>Same as consumer</a:t>
                      </a:r>
                      <a:endParaRPr lang="en-US" sz="2000" dirty="0"/>
                    </a:p>
                  </a:txBody>
                  <a:tcPr/>
                </a:tc>
              </a:tr>
              <a:tr h="370840">
                <a:tc>
                  <a:txBody>
                    <a:bodyPr/>
                    <a:lstStyle/>
                    <a:p>
                      <a:r>
                        <a:rPr lang="en-US" sz="2000" dirty="0" smtClean="0"/>
                        <a:t>Random House</a:t>
                      </a:r>
                      <a:endParaRPr lang="en-US" sz="2000" dirty="0"/>
                    </a:p>
                  </a:txBody>
                  <a:tcPr/>
                </a:tc>
                <a:tc>
                  <a:txBody>
                    <a:bodyPr/>
                    <a:lstStyle/>
                    <a:p>
                      <a:r>
                        <a:rPr lang="en-US" sz="2000" dirty="0" smtClean="0"/>
                        <a:t>Full</a:t>
                      </a:r>
                      <a:r>
                        <a:rPr lang="en-US" sz="2000" baseline="0" dirty="0" smtClean="0"/>
                        <a:t> catalog, no restrictions</a:t>
                      </a:r>
                      <a:endParaRPr lang="en-US" sz="2000" dirty="0"/>
                    </a:p>
                  </a:txBody>
                  <a:tcPr/>
                </a:tc>
                <a:tc>
                  <a:txBody>
                    <a:bodyPr/>
                    <a:lstStyle/>
                    <a:p>
                      <a:r>
                        <a:rPr lang="en-US" sz="2000" dirty="0" smtClean="0"/>
                        <a:t>Same as consumer</a:t>
                      </a:r>
                      <a:endParaRPr lang="en-US" sz="2000" dirty="0"/>
                    </a:p>
                  </a:txBody>
                  <a:tcPr/>
                </a:tc>
              </a:tr>
              <a:tr h="370840">
                <a:tc>
                  <a:txBody>
                    <a:bodyPr/>
                    <a:lstStyle/>
                    <a:p>
                      <a:r>
                        <a:rPr lang="en-US" sz="2000" dirty="0" err="1" smtClean="0"/>
                        <a:t>Simon&amp;Schuster</a:t>
                      </a:r>
                      <a:endParaRPr lang="en-US" sz="2000" dirty="0"/>
                    </a:p>
                  </a:txBody>
                  <a:tcPr/>
                </a:tc>
                <a:tc>
                  <a:txBody>
                    <a:bodyPr/>
                    <a:lstStyle/>
                    <a:p>
                      <a:r>
                        <a:rPr lang="en-US" sz="2000" dirty="0" smtClean="0"/>
                        <a:t>Full</a:t>
                      </a:r>
                      <a:r>
                        <a:rPr lang="en-US" sz="2000" baseline="0" dirty="0" smtClean="0"/>
                        <a:t> catalog, no restrictions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Same as consumer</a:t>
                      </a: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Legal Developments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Litigation: Sale vs. License</a:t>
            </a:r>
            <a:endParaRPr lang="en-US" dirty="0"/>
          </a:p>
        </p:txBody>
      </p:sp>
      <p:sp>
        <p:nvSpPr>
          <p:cNvPr id="3" name="Content Placeholder 2"/>
          <p:cNvSpPr>
            <a:spLocks noGrp="1"/>
          </p:cNvSpPr>
          <p:nvPr>
            <p:ph idx="1"/>
          </p:nvPr>
        </p:nvSpPr>
        <p:spPr/>
        <p:txBody>
          <a:bodyPr/>
          <a:lstStyle/>
          <a:p>
            <a:r>
              <a:rPr lang="en-US" sz="2800" dirty="0" smtClean="0"/>
              <a:t>The Duck Test</a:t>
            </a:r>
          </a:p>
          <a:p>
            <a:pPr lvl="1"/>
            <a:r>
              <a:rPr lang="en-US" sz="2400" dirty="0" smtClean="0"/>
              <a:t>Looks/quacks/swims like a duck</a:t>
            </a:r>
          </a:p>
          <a:p>
            <a:pPr lvl="1"/>
            <a:r>
              <a:rPr lang="en-US" sz="2400" dirty="0" smtClean="0"/>
              <a:t>If license terms are enough like a sale, should it be treated as a sale?</a:t>
            </a:r>
          </a:p>
          <a:p>
            <a:pPr lvl="1"/>
            <a:r>
              <a:rPr lang="en-US" sz="2400" dirty="0" smtClean="0"/>
              <a:t>Answer: unclear</a:t>
            </a:r>
            <a:r>
              <a:rPr lang="en-US" sz="2400" baseline="30000" dirty="0" smtClean="0"/>
              <a:t>*</a:t>
            </a:r>
          </a:p>
          <a:p>
            <a:pPr lvl="1"/>
            <a:r>
              <a:rPr lang="en-US" sz="2400" dirty="0" smtClean="0"/>
              <a:t>Contrapositive is settled law: </a:t>
            </a:r>
            <a:br>
              <a:rPr lang="en-US" sz="2400" dirty="0" smtClean="0"/>
            </a:br>
            <a:r>
              <a:rPr lang="en-US" sz="2400" dirty="0" smtClean="0"/>
              <a:t>if it doesn’t look/quack/swim like a duck, it’s not a duck</a:t>
            </a:r>
          </a:p>
          <a:p>
            <a:r>
              <a:rPr lang="en-US" sz="2800" dirty="0" smtClean="0"/>
              <a:t>Recent relevant cases</a:t>
            </a:r>
          </a:p>
          <a:p>
            <a:pPr lvl="1"/>
            <a:r>
              <a:rPr lang="en-US" sz="2400" i="1" dirty="0" smtClean="0"/>
              <a:t>Quality </a:t>
            </a:r>
            <a:r>
              <a:rPr lang="en-US" sz="2400" i="1" dirty="0" smtClean="0"/>
              <a:t>King Distributors v. </a:t>
            </a:r>
            <a:r>
              <a:rPr lang="en-US" sz="2400" i="1" dirty="0" err="1" smtClean="0"/>
              <a:t>L’anza</a:t>
            </a:r>
            <a:r>
              <a:rPr lang="en-US" sz="2400" i="1" dirty="0" smtClean="0"/>
              <a:t> </a:t>
            </a:r>
            <a:r>
              <a:rPr lang="en-US" sz="2400" dirty="0" smtClean="0"/>
              <a:t>(Supreme Court, 1998)</a:t>
            </a:r>
          </a:p>
          <a:p>
            <a:pPr lvl="1"/>
            <a:r>
              <a:rPr lang="en-US" sz="2400" i="1" dirty="0" err="1" smtClean="0"/>
              <a:t>Vernor</a:t>
            </a:r>
            <a:r>
              <a:rPr lang="en-US" sz="2400" i="1" dirty="0" smtClean="0"/>
              <a:t> </a:t>
            </a:r>
            <a:r>
              <a:rPr lang="en-US" sz="2400" i="1" dirty="0" smtClean="0"/>
              <a:t>v. Autodesk</a:t>
            </a:r>
            <a:r>
              <a:rPr lang="en-US" sz="2400" dirty="0" smtClean="0"/>
              <a:t> (9</a:t>
            </a:r>
            <a:r>
              <a:rPr lang="en-US" sz="2400" baseline="30000" dirty="0" smtClean="0"/>
              <a:t>th</a:t>
            </a:r>
            <a:r>
              <a:rPr lang="en-US" sz="2400" dirty="0" smtClean="0"/>
              <a:t> Circuit, 2010)</a:t>
            </a:r>
          </a:p>
          <a:p>
            <a:endParaRPr lang="en-US" sz="2800" dirty="0"/>
          </a:p>
        </p:txBody>
      </p:sp>
      <p:sp>
        <p:nvSpPr>
          <p:cNvPr id="4" name="TextBox 3"/>
          <p:cNvSpPr txBox="1"/>
          <p:nvPr/>
        </p:nvSpPr>
        <p:spPr>
          <a:xfrm>
            <a:off x="5791200" y="6324600"/>
            <a:ext cx="1614545" cy="369332"/>
          </a:xfrm>
          <a:prstGeom prst="rect">
            <a:avLst/>
          </a:prstGeom>
          <a:noFill/>
        </p:spPr>
        <p:txBody>
          <a:bodyPr wrap="none" rtlCol="0">
            <a:spAutoFit/>
          </a:bodyPr>
          <a:lstStyle/>
          <a:p>
            <a:r>
              <a:rPr lang="en-US" sz="1800" dirty="0" smtClean="0">
                <a:latin typeface="+mn-lt"/>
              </a:rPr>
              <a:t>*In United States</a:t>
            </a:r>
            <a:endParaRPr lang="en-US" sz="18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Amazon’s Terms of Use</a:t>
            </a:r>
            <a:br>
              <a:rPr lang="en-US" dirty="0" smtClean="0"/>
            </a:br>
            <a:r>
              <a:rPr lang="en-US" dirty="0" smtClean="0"/>
              <a:t>Kindle </a:t>
            </a:r>
            <a:r>
              <a:rPr lang="en-US" dirty="0" err="1" smtClean="0"/>
              <a:t>ebooks</a:t>
            </a:r>
            <a:endParaRPr lang="en-US" dirty="0"/>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 the Content Provider grants you a non-exclusive right to view, use, and display such Kindle Content an unlimited number of times, solely on the Kindle or a Reading Application … solely for your personal, non-commercial use. </a:t>
            </a:r>
            <a:r>
              <a:rPr lang="en-US" sz="2800" b="1" dirty="0" smtClean="0">
                <a:latin typeface="Times New Roman" pitchFamily="18" charset="0"/>
                <a:cs typeface="Times New Roman" pitchFamily="18" charset="0"/>
              </a:rPr>
              <a:t>Kindle Content is licensed, not sold, to you by the Content Provider.”</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Amazon’s Terms of Use</a:t>
            </a:r>
            <a:br>
              <a:rPr lang="en-US" dirty="0" smtClean="0"/>
            </a:br>
            <a:r>
              <a:rPr lang="en-US" dirty="0" smtClean="0"/>
              <a:t>MP3 Music</a:t>
            </a:r>
            <a:endParaRPr lang="en-US" dirty="0"/>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you may not redistribute, transmit, assign, sell</a:t>
            </a:r>
            <a:r>
              <a:rPr lang="en-US" sz="2800" dirty="0" smtClean="0">
                <a:latin typeface="Times New Roman" pitchFamily="18" charset="0"/>
                <a:cs typeface="Times New Roman" pitchFamily="18" charset="0"/>
              </a:rPr>
              <a:t>, broadcast, </a:t>
            </a:r>
            <a:r>
              <a:rPr lang="en-US" sz="2800" b="1" dirty="0" smtClean="0">
                <a:latin typeface="Times New Roman" pitchFamily="18" charset="0"/>
                <a:cs typeface="Times New Roman" pitchFamily="18" charset="0"/>
              </a:rPr>
              <a:t>rent, share, lend</a:t>
            </a:r>
            <a:r>
              <a:rPr lang="en-US" sz="2800" dirty="0" smtClean="0">
                <a:latin typeface="Times New Roman" pitchFamily="18" charset="0"/>
                <a:cs typeface="Times New Roman" pitchFamily="18" charset="0"/>
              </a:rPr>
              <a:t>, modify, adapt, edit, license or otherwise transfer or use the Music Content. We do not grant you any synchronization, public performance, promotional use, commercial sale, resale, reproduction or distribution rights for the Music Content.”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Office 2001 Report</a:t>
            </a:r>
            <a:endParaRPr lang="en-US" dirty="0"/>
          </a:p>
        </p:txBody>
      </p:sp>
      <p:sp>
        <p:nvSpPr>
          <p:cNvPr id="3" name="Content Placeholder 2"/>
          <p:cNvSpPr>
            <a:spLocks noGrp="1"/>
          </p:cNvSpPr>
          <p:nvPr>
            <p:ph idx="1"/>
          </p:nvPr>
        </p:nvSpPr>
        <p:spPr/>
        <p:txBody>
          <a:bodyPr/>
          <a:lstStyle/>
          <a:p>
            <a:r>
              <a:rPr lang="en-US" dirty="0" smtClean="0"/>
              <a:t>Copyright Office: copyright advisor to Congress</a:t>
            </a:r>
          </a:p>
          <a:p>
            <a:r>
              <a:rPr lang="en-US" dirty="0" smtClean="0"/>
              <a:t>Asked to provide opinion on Digital First Sale</a:t>
            </a:r>
          </a:p>
          <a:p>
            <a:r>
              <a:rPr lang="en-US" dirty="0" smtClean="0"/>
              <a:t>Can’t trust users to take step of deleting files</a:t>
            </a:r>
            <a:endParaRPr lang="en-US" baseline="30000" dirty="0" smtClean="0"/>
          </a:p>
          <a:p>
            <a:r>
              <a:rPr lang="en-US" dirty="0" smtClean="0"/>
              <a:t>Requires universal “forward and delete” scheme</a:t>
            </a:r>
          </a:p>
          <a:p>
            <a:r>
              <a:rPr lang="en-US" dirty="0" smtClean="0"/>
              <a:t>Such mechanism not practical</a:t>
            </a:r>
          </a:p>
          <a:p>
            <a:r>
              <a:rPr lang="en-US" dirty="0" smtClean="0"/>
              <a:t>…so therefore let’s leave well enough alone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a:t>
            </a:r>
            <a:endParaRPr lang="en-US" dirty="0"/>
          </a:p>
        </p:txBody>
      </p:sp>
      <p:sp>
        <p:nvSpPr>
          <p:cNvPr id="3" name="Content Placeholder 2"/>
          <p:cNvSpPr>
            <a:spLocks noGrp="1"/>
          </p:cNvSpPr>
          <p:nvPr>
            <p:ph idx="1"/>
          </p:nvPr>
        </p:nvSpPr>
        <p:spPr/>
        <p:txBody>
          <a:bodyPr/>
          <a:lstStyle/>
          <a:p>
            <a:pPr>
              <a:buClr>
                <a:srgbClr val="00B050"/>
              </a:buClr>
              <a:buFont typeface="Wingdings" pitchFamily="2" charset="2"/>
              <a:buChar char="ü"/>
            </a:pPr>
            <a:r>
              <a:rPr lang="en-US" dirty="0" smtClean="0"/>
              <a:t>Read it</a:t>
            </a:r>
          </a:p>
          <a:p>
            <a:pPr>
              <a:buClr>
                <a:srgbClr val="00B050"/>
              </a:buClr>
              <a:buFont typeface="Wingdings" pitchFamily="2" charset="2"/>
              <a:buChar char="ü"/>
            </a:pPr>
            <a:r>
              <a:rPr lang="en-US" dirty="0" smtClean="0"/>
              <a:t>Lend it</a:t>
            </a:r>
          </a:p>
          <a:p>
            <a:pPr>
              <a:buClr>
                <a:srgbClr val="00B050"/>
              </a:buClr>
              <a:buFont typeface="Wingdings" pitchFamily="2" charset="2"/>
              <a:buChar char="ü"/>
            </a:pPr>
            <a:r>
              <a:rPr lang="en-US" dirty="0" smtClean="0"/>
              <a:t>Sell it</a:t>
            </a:r>
          </a:p>
          <a:p>
            <a:pPr>
              <a:buClr>
                <a:srgbClr val="00B050"/>
              </a:buClr>
              <a:buFont typeface="Wingdings" pitchFamily="2" charset="2"/>
              <a:buChar char="ü"/>
            </a:pPr>
            <a:r>
              <a:rPr lang="en-US" dirty="0" smtClean="0"/>
              <a:t>Give it away</a:t>
            </a:r>
          </a:p>
          <a:p>
            <a:pPr>
              <a:buClr>
                <a:srgbClr val="00B050"/>
              </a:buClr>
              <a:buFont typeface="Wingdings" pitchFamily="2" charset="2"/>
              <a:buChar char="ü"/>
            </a:pPr>
            <a:r>
              <a:rPr lang="en-US" dirty="0" smtClean="0"/>
              <a:t>Use as doorstop</a:t>
            </a:r>
          </a:p>
          <a:p>
            <a:pPr>
              <a:buClr>
                <a:srgbClr val="00B050"/>
              </a:buClr>
              <a:buFont typeface="Wingdings" pitchFamily="2" charset="2"/>
              <a:buChar char="ü"/>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Implications</a:t>
            </a:r>
            <a:endParaRPr lang="en-US" dirty="0"/>
          </a:p>
        </p:txBody>
      </p:sp>
      <p:sp>
        <p:nvSpPr>
          <p:cNvPr id="3" name="Content Placeholder 2"/>
          <p:cNvSpPr>
            <a:spLocks noGrp="1"/>
          </p:cNvSpPr>
          <p:nvPr>
            <p:ph idx="1"/>
          </p:nvPr>
        </p:nvSpPr>
        <p:spPr/>
        <p:txBody>
          <a:bodyPr/>
          <a:lstStyle/>
          <a:p>
            <a:r>
              <a:rPr lang="en-US" dirty="0" smtClean="0"/>
              <a:t>Forward-and-Delete mechanism</a:t>
            </a:r>
          </a:p>
          <a:p>
            <a:r>
              <a:rPr lang="en-US" dirty="0" smtClean="0"/>
              <a:t>Would have to delete all copies</a:t>
            </a:r>
            <a:r>
              <a:rPr lang="en-US" dirty="0" smtClean="0"/>
              <a:t>: backups</a:t>
            </a:r>
            <a:r>
              <a:rPr lang="en-US" dirty="0" smtClean="0"/>
              <a:t>, </a:t>
            </a:r>
            <a:r>
              <a:rPr lang="en-US" dirty="0" smtClean="0"/>
              <a:t>synced, </a:t>
            </a:r>
            <a:r>
              <a:rPr lang="en-US" dirty="0" smtClean="0"/>
              <a:t>etc.</a:t>
            </a:r>
          </a:p>
          <a:p>
            <a:r>
              <a:rPr lang="en-US" dirty="0" smtClean="0"/>
              <a:t>Questions about whether copies made during this process are “incidental” or infringing</a:t>
            </a:r>
          </a:p>
          <a:p>
            <a:r>
              <a:rPr lang="en-US" dirty="0" smtClean="0"/>
              <a:t>IEEE P1817 standard for “Consumer </a:t>
            </a:r>
            <a:r>
              <a:rPr lang="en-US" dirty="0" err="1" smtClean="0"/>
              <a:t>Ownable</a:t>
            </a:r>
            <a:r>
              <a:rPr lang="en-US" dirty="0" smtClean="0"/>
              <a:t> Digital Personal Property” – a DRM-like scheme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Business Developments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Resale Businesses</a:t>
            </a:r>
            <a:endParaRPr lang="en-US" dirty="0"/>
          </a:p>
        </p:txBody>
      </p:sp>
      <p:sp>
        <p:nvSpPr>
          <p:cNvPr id="3" name="Content Placeholder 2"/>
          <p:cNvSpPr>
            <a:spLocks noGrp="1"/>
          </p:cNvSpPr>
          <p:nvPr>
            <p:ph idx="1"/>
          </p:nvPr>
        </p:nvSpPr>
        <p:spPr/>
        <p:txBody>
          <a:bodyPr/>
          <a:lstStyle/>
          <a:p>
            <a:r>
              <a:rPr lang="en-US" sz="2800" dirty="0" err="1" smtClean="0"/>
              <a:t>Lexink</a:t>
            </a:r>
            <a:endParaRPr lang="en-US" sz="2800" dirty="0" smtClean="0"/>
          </a:p>
          <a:p>
            <a:pPr lvl="1"/>
            <a:r>
              <a:rPr lang="en-US" sz="2400" dirty="0" smtClean="0"/>
              <a:t>UNLODER forward-and-delete technology</a:t>
            </a:r>
          </a:p>
          <a:p>
            <a:r>
              <a:rPr lang="en-US" sz="2800" dirty="0" err="1" smtClean="0"/>
              <a:t>ReDigi</a:t>
            </a:r>
            <a:endParaRPr lang="en-US" sz="2800" dirty="0" smtClean="0"/>
          </a:p>
          <a:p>
            <a:pPr lvl="1"/>
            <a:r>
              <a:rPr lang="en-US" sz="2400" dirty="0" smtClean="0"/>
              <a:t>Resell MP3s purchased on iTunes &amp; Amazon</a:t>
            </a:r>
          </a:p>
          <a:p>
            <a:r>
              <a:rPr lang="en-US" sz="2800" dirty="0" err="1" smtClean="0"/>
              <a:t>ReKiosk</a:t>
            </a:r>
            <a:endParaRPr lang="en-US" sz="2800" dirty="0" smtClean="0"/>
          </a:p>
          <a:p>
            <a:pPr lvl="1"/>
            <a:r>
              <a:rPr lang="en-US" sz="2400" dirty="0" smtClean="0"/>
              <a:t>Resell content where owner has given permission</a:t>
            </a:r>
          </a:p>
          <a:p>
            <a:r>
              <a:rPr lang="en-US" sz="2800" dirty="0" smtClean="0"/>
              <a:t>Failures: Weed, Peer Impact, File-Cash, </a:t>
            </a:r>
            <a:r>
              <a:rPr lang="en-US" sz="2800" dirty="0" err="1" smtClean="0"/>
              <a:t>Bitmunk</a:t>
            </a:r>
            <a:r>
              <a:rPr lang="en-US" sz="2800" dirty="0" smtClean="0"/>
              <a:t>, </a:t>
            </a:r>
            <a:r>
              <a:rPr lang="en-US" sz="2800" dirty="0" err="1" smtClean="0"/>
              <a:t>Bopaboo</a:t>
            </a:r>
            <a:endParaRPr lang="en-US" sz="2800" dirty="0" smtClean="0"/>
          </a:p>
          <a:p>
            <a:pPr lvl="1"/>
            <a:r>
              <a:rPr lang="en-US" sz="2400" dirty="0" smtClean="0"/>
              <a:t>All music, some using DRM or watermarking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Enables resale of MP3 music files</a:t>
            </a:r>
          </a:p>
          <a:p>
            <a:pPr lvl="1"/>
            <a:r>
              <a:rPr lang="en-US" sz="2400" dirty="0" smtClean="0"/>
              <a:t>Takes a cut</a:t>
            </a:r>
          </a:p>
          <a:p>
            <a:pPr lvl="1"/>
            <a:r>
              <a:rPr lang="en-US" sz="2400" dirty="0" smtClean="0"/>
              <a:t>Gives labels or artists a cut</a:t>
            </a:r>
          </a:p>
          <a:p>
            <a:r>
              <a:rPr lang="en-US" sz="2800" dirty="0" smtClean="0"/>
              <a:t>Detects MP3s user bought from Amazon &amp; iTunes</a:t>
            </a:r>
          </a:p>
          <a:p>
            <a:pPr lvl="1"/>
            <a:r>
              <a:rPr lang="en-US" sz="2400" dirty="0" smtClean="0"/>
              <a:t>Looks at metadata and watermarks in files</a:t>
            </a:r>
          </a:p>
          <a:p>
            <a:r>
              <a:rPr lang="en-US" sz="2800" dirty="0" smtClean="0"/>
              <a:t>Implements forward-and-delete</a:t>
            </a:r>
          </a:p>
          <a:p>
            <a:pPr lvl="1"/>
            <a:r>
              <a:rPr lang="en-US" sz="2400" dirty="0" smtClean="0"/>
              <a:t>Deletes copies on, attached to, or copied to your PC/Mac</a:t>
            </a:r>
          </a:p>
          <a:p>
            <a:pPr lvl="1"/>
            <a:r>
              <a:rPr lang="en-US" sz="2400" dirty="0" smtClean="0"/>
              <a:t>Probably can’t delete synced copies on your phone</a:t>
            </a:r>
          </a:p>
          <a:p>
            <a:r>
              <a:rPr lang="en-US" sz="2800" dirty="0" smtClean="0"/>
              <a:t>Moving into </a:t>
            </a:r>
            <a:r>
              <a:rPr lang="en-US" sz="2800" dirty="0" err="1" smtClean="0"/>
              <a:t>ebooks</a:t>
            </a:r>
            <a:endParaRPr lang="en-US" sz="2800" dirty="0" smtClean="0"/>
          </a:p>
          <a:p>
            <a:endParaRPr lang="en-US" sz="2800" dirty="0" smtClean="0"/>
          </a:p>
          <a:p>
            <a:endParaRPr lang="en-US" sz="2800" dirty="0" smtClean="0"/>
          </a:p>
          <a:p>
            <a:endParaRPr lang="en-US" sz="2800" dirty="0"/>
          </a:p>
        </p:txBody>
      </p:sp>
      <p:sp>
        <p:nvSpPr>
          <p:cNvPr id="7170" name="AutoShape 2" descr="data:image/png;base64,iVBORw0KGgoAAAANSUhEUgAAANgAAAAvCAYAAACBtwRMAAAagElEQVR4Xu1dC5QWxZW+/4ywRCRrUIQIKvIwKkbRo6g5gqAucSVuBMFdhIFdnQgGQXAJCgQViKCEFXQ0PBzZ5SEoyEsXBSKwQA5uPB7FCAjI06MeFCRuUEFgZra++/dt7l9/VXf/zM+AOHWOh3Gmu7q6ur669373UakaNWpUUCVa4d8X0sE2B7mHVLtUuqezHR1+mv5dxVbzuI/MD1uIan5ak8r+r6wST6++tXoGTuwZSAFghw4dymmU5h4qu8gA4wYDqtYpKj+znCpqJ8dp6usUFewpoIrV5p7laaAd2HMgpzFUX1w9A9+FGcgJYAysWw2wzk0Dq+w8h/T5gXnt/Qlf3VxbuLGQyEi3iucqqPCDQsoV7AmfVH1Z9QwclxlIDLBaZ9aig90PpoF1oQNYAaggnVgVFIkGwKH5QBf8PbUnRan5Kao5o1qaHZeVUP3QYzIDiQBWcGkBpR7JBhZAAVWv8VuNaUejHdT448Z0ypZT6HCzw+Fgd7TawT+zGnlmoEZGgA0SrWJ4BZX/pfyYvHB1p9UzUJUzEAkwUQkr7q9IS6RA2gAEABXAVHNrTdq7ey+P+fPPP88a+4UtLuTfHWx6kLa03ULllwb2mk+VNL9nafaUse3mVYOsKhdD9bPyPwNegGWAK5A8Aqzz3z2fVq5YSWAQNTnRsGFDqluvLtU/qz6P9LPPP6P3177PP+NvaKddcxpLuG23bEtLNI80g6qZK8jk+Ze0uIR2796d82xhvB9+/OEJQ7iwWn62YWibmVcxrCu3mJ81M5urPcvPCxhhPO94aREhiYZ3Na3mqnizAVoWz43hB4SlPhFseifA+AX7lFFFRyO5AhAU7iykdpPa0QfrP2BJZX+8n7b8KQ0cMJAuu/Qyqn1abZ6YzZs305/f+jM9X/o8ffLJJ/w79H3WWWcx0CDRyq419pxLmgUESMULhvx4NU1+YAFcd8V1PAbpT1AEcA0bNoyuufqa8PlJEfb1V1/zpX/b9zfa9dkuWrduHc1fOD/cHJL2k8/reMEELG1O/Yo7ZIXZvAxIki4yzO2hRw6lv4dphW8aVd0QT1UNMtnYU93SJgmbDIZt9tnmslbBDTBZZtxAqabmZ+MqirovpzmtxMVOgBV0MhQ61MIAXE3nNKVTl5xKG9dvzAIWPkxx12K6v9/9dH7j86nwFMMKqvbll1/SmjVr6KGhD2UsWEwM1Mdvfv4Nbe2y1f0KArLAJuvarSuNeHQELVu2jPr/tn8oaQDuYUOH0a2/uJVq1apVielI31p2uIxBVjqllObPm58F5ko/IKaDcLHfEJBJIuWTMrSBmq1dIVFAEQKrvLtRyeUZmPvlhVTwQEGVMrtZ9r55d9ZmDAFWPj7TZMAaKn8y/bsKs6FgI4ZWBd8q3EipXwWE23HYKOQTZwFMvyBsoQuevoC++t+vnFILnWDRTymdEruwX3vtNbrnnnsyFmsSkBXMMDu58ZVhgdzX9z4a/+R4OnT4EP1m0G/omZJn+D3k9za4KwuEAwcO0OzZs2nIkCFVCjJscOVD8mB/BmCB9gFNwGfTMqAnGeml3S7W5lbZuUx6v/PdA7CX9T3CXoeSy0grSNpQPQweBImHBqnMm6a6N+lY8nFdBsD0zglwNXmtCR2YccC7uKCWzZo1i1q3bh07FkiF/g/0D0Ghb4AEsiWZ7FqYqDP+7gz64tsv+Ja5U+fSLbfcQlu2bKG2bdvy7yf9xyTq0aNH7BiO5gKAbOLEiTRo0KAq2clFRSofaQCW1J+Y4MWibFpbPeTuAoDV6FWjymzS8N0dmws2ibLbjwCMBYGRUCK5tCSTiCJIX5ZkhgE/Xsx0BsDC3cNMbtNpTRlcLnsL84/JGDxkMD3824ez1ELf9wYo7u1zLxMk17e7ni/Dz2hQFzfcvYFtAL3jilo4fcZ0GjF8BN3U/iYa+8RYuqzlZfTIo4/Q6FGjqaSkhHr16uV8LFTUnTt2sn3laj+s80Oq36A+1Tuznvc90EeXf+5Cbyx9I8FSrvwl/B0AMLR8gUzY2b5G1XK4QAr6m2dCRVQN2kPhs1Xr/A81KCVNXZsD5ghAkgAFAViN4TVCqQWAQWWEFAMQjwcrHQJMq4YwLJvNbEbbXtnm3bUhdebNmUfNmgVUT/BhsOMvX76c6tSpQz+79mdZi/a9te/Re395j+64444MyQDAAnTLhi4L9W0B8fBHh5Ne5A8/8jDhdyLF2rRtQ9P/a7oTIHjewAcHhqynvfwhHcF8gnl8cOCDDFy7QfqWPl9Kffv2PeZSLEqCiVRnlkwaWLOgsaFvmjPCJriGNy+Hn1EYRNn9sSCTsHeV306yexDpJESFmAgZ4A8ABkDB5mKASQxsEBmEjUTsNJAftg13LMZu98kA449iWMPyX6XVEpAaHz35kXcx4WOMHjqa+vfvnzVG2Fq397ydmjdqTo8/9jirc67mkgpQOWt1r0VwTssi0Gqo2HHob9F/L2Iw9O3Xl4kIn6oKgBX9W1EiRjBK5V29ejX16dcnUT+V/XA+CQZmDwsqKm5T2EdmgD3xoXGSCYsyKcWPtYAW0vvy8kEwtz1W9K0DxI8WxC4JJoHkYCCxfsCgnhASjAcBIzegRS8eeXHkQoqSXiAfJk2cxB8I6t0fnvkDnX766U4g2qQHLkLf655ax1JM1BPpp85pdejmDjezqga7CGrhnJfnUI97e9CgPoNYqtktF4DhXt+YIS07dekUOS9C2qAfSEQ0+OPgX0NL4mMT4102u/B9crCJMtwsNsgCwsBFwYd+t+Chscyj8ZlB4pW52E7ThwQMaBCFqqgQMGbTsJnK0A8WMQ4hZsSNAwkmUorBZ0AG+xHAF8BVtcsBw2cJhgBeYa3ipBduwk4/efLkLOkk0gsiu/Mdnenm9jezKuiiziF5hAXUoBApBkd0KrAXMJlCZEybNo2Ki4u5f4AXKmn7f2xP17e+nn4/5vdZz8oVYLDxpk+dTg0aNMjAqtiPLjsM4+v4847U6spW1K5tOzqv8Xl8LzYEMJ4YI+zAFf+zgha9voj+9M6foqWQ2GCW/QX1LinpIKqR+LU0UF2RMqKWSaRNlLT0uhGytjfzC8VGctbEYpU14WEqBSChH8wwoC5JJ9dBWqFvOOUFROJ4ZnAZP1pV25IyFSkzWRXsYDS7EGyvOOklN0LSQAW84ooreFFjAcHWwQKMYxd37drFoJAoD/u7hFJMhUuJOwCL9ZJL0tLh7bffZukIqbly9Uqa/p/Ts2yofAHM14/44Fpf1zoLlK71hndfuHAhPTvxWef7R9lguQAMz8YiqyhxqIpmYRc8VxA6b7OkZoR0CSl9BHxHETDaZycEi9FKMlTX4JqCUYZgCcLiMvxg6F/da9tQOgAdkgwgBMgYbCK5IpzUru+T79+lzAtVcCCvYW2wa138fLZ6iA+ABlUSpIBuF7W4iOrVq0fr1q8LHdEScQGSo2mTphzd8ZMLfxJKF0ihnj17et8Fi3bDsA3smRf1Qauld3a/k2a9MItWrVpFV111FauLY8eOddphuQIMBIqLGYUN1rVr1wyXhWY0c/0wUTZdaINVQoJhPFFSDJupSEOnHwzf2yJEMiSXC1wqMwLPzwjujnCSZwDM5QN0+MFkvm1yRn+H40nUhBLMfMwKRG2g2X4vLGqoXnXr1qUfnf4jatioITWof0R1SmL06/hAqFAXXHBBVlSHvTgxaQ3vbphBduB30yZMoy6du9D48eNpwIABDKziu4tpydIl1KFDB5o9Zzb/XTcArMMvOsQ6ijHOjp060tAhQ52SSFRTMf4xNy6JiWdDSn226zP65NNPqOHZDVniupzgolJrIsBrgwULPqmKKHPgddyqrIUoP5hmHLUbxyW9OLwqCNFix69poY0WIe0EYOG7W+4C3twtP5j+xiFxInGb5o+QZjBVkpI1uW6QSa9PGaOzAga1RG1oah5q2ZNjn/SqPvBDwTeVtMlEQApiMX+x9wuav2R+lj0iNs2L97wY2mF4htDzsth79e7FkR1r3lxDbdq0oXHjxmUxm7Cd4EP7cMuHPEyQDpC40s6oa2h6s4Fc3epquuGGG5z2IgBT1LMo9IMBjKNGjXI6twGaGTNnsERHlgFcANikiu8qdroAxJenF0K+JBjeMTHAHJEcbKsFdnAoDUFoOMACkEjMqF4PTvBaCyYDYIoP0JcBvFHRGKJlHW9A2VhIFZYUVsD+EoBtmrspvAYLCT4mxP/Z/i5cNGnSJOrdu3dSfPF1UKsmPDuBGjVqxMb/r+/7Nat79o7U5J+a0OZ+mzMAhpCokqdLCIv4tttuY6Jj5oyZBCnV8vKWIbOo+8Iz5D/XQGE/yn+uv+Pe0Y+PzthI8A6vLnw1C4w+tU98fHhvex7Fl6eDoZl0ckRy5GqDMcA8dph23iYJlcqyjdRkYfFHxSwyOF8sTyfqanBaNpg3kiNCRZRh5OJayGnBVvLiVOFcA7CAnke0vM2SYeALFixw+rNc8YVR44FatfT1pRkS0V5guB/PBMA2Dd5EWj8XgGEht+/Unpk7OJgRmOsDWGXmB2N76umnqHRWaShlsRjH/258VuRIkmgPjN/FdIpNKWPNqwQzACufYsU1qpw7CZDNikU0g2EQBhLMNyaMudbNtWLDqcIAcodvLsMGMxElOotD5iRKRazMNz7W96YBZggOTCYCe+3ojShfVi4Ego7KsF8KklBHSQjAWIIpJlFLMPjQQLAsXrQ4rwADUPbs2UPvrn2XJj83mSNAtNoBqS5Obv0eIlWjVBSf3abfP+82mEuCWUmtSWww9l8FgQj6veNUNy1hWIo56rjEkhymk6TPOdaAybX/UIL5VMSoYF7YJg8MfCBLxfMNAmCFSmc36efl2S/zYo4DmDiXRYKJDSbO51wnQa6XkChQ6EjNQbMB4/OTgXhBQLC+R6st+Bl5cD7/IVReeVZeJZikHlmSQ1RErwSzfFQ+gCEqJGkIkjFHwnwz/Y2cEswa73cbYA4JhgUxZswYtrG0oxiLEKwddvlud3bzRsjbizxqgeFaSMNr/uEaVjVw7bkPnJvBImoJKIsZwcaI3oD0AIvoAhjAO2HihJDkaN6seSShoWMXXdLIl54DdRIJpojB3Ldvn/df+A1tJzZU3htvvDHcXPJqg3lob+1s9hERWkVkcDgIjnwCzGuDQYJFsIhHu6FWxX1ZJAdyv2BwY6eGP8hORZGQITBkYAI3btoYGWWOSQMZAVYNjmUfQQDgIgICzxZyZXan2RkxiePGj2MaXpi30tJSBvkLM1/g6A7866LpdSyixM5B+vkY0ijJ7LOjKvOxbBdAviVYVm6ZJZ2czuOkEkw5iePmwBWxj3tsmt5pg8WwiHHPPl5/TwNMpYk3eLwBL3LfTi0+qCQDlmznkSNG0rCHh3FoFADnSy8BsygA2/XQLn6EBLdq9vGu4rtYLV377lp2YIPlQ1kClzobZSdGuSF8sYf5BBgYyo8//phTeIRcyrcN5lTLXABT5QJ44q1rnBIsiAg5ahXRFcmR0NEsLh8MVfIF5V/b/yXaE3IH7Wvx/5KShY3dd438XpeqsAMwXKldaT9YkCoO736DfkcA5grUhTo27qlx/A0QxIoCN646HQAXAnAH9B/AKibCmcDGofkCcwVgroBfyVoGYwjHMfxLq1as4v6Qq4Wx4P/twOI4IiYKMK7oDd/GI2k4Pzg1CGeI2YH2f7Oftm7b6qz9kS8J5ovQYPCocgCJaHoPyZFPFZGlmbCItg1mqYhSg+Wcc86hr79J11SRZtdUkXox8m1qn1qb75F/5y+YzxoWQv/073WfuBYNmSISGCBZJQieQHt98etZ8bUpieRAaoNmEpEA6YtUgDq3e89uXswSyPrE2CdISAq8/MCBA0P7TXLEYLfhJS9vebnTrwaAYac47/rzMnxgOrZRnNtwOg9+aDBt2riJ01EQve4iUOIAhkmSLGkXJsTeE3sMknTOS3OygJyr092Hv9AOyYMfzKeS8UJWyZQ+ICah6WEbFfxLfN0OvNfhNw47U2iOhkX0ZXTIvIorB2DAN/vjkj96tzx8OwQiuNaPfZMIAfze7tel9aRjEU3qtVR3ws4GNRHizkVy+EYpCxm2mS/KIWpTBz3+4+Y/ZhG+62mjHqo4RKHnJUgYDB8K3yDWccTvRtCYZ8d4ywbEAUwmyhVBj7/Z/i2XLw/X5ep0Rz/YFHQMp8xPPiSYKzOY+1eZzVJxSgCWccaAbYNZhZD0tyy4yzCJMYVifZKJwR7YcaIeJ7HBtMsD3xgFitAk1A2b+q2/vJVVb70pSqSNHr9E3YBTQEP8rJB7OhIIUT+SiiUkoJ0TaWeJpNNVJNnSdK5DpkAru3w+LqAIehEWhGiLXJpES8CO4nJud24Ji7RoWlykhKhpeEara1vxo1zZ1fh9EoDhOleYlbyD3g0hTYVs0e8YlyEg1wrpI9ExMm9SsauyNhjfH9ShyIqcCACGTVQnbiaRYFGBvlERJjIejur31MFMFCplqYgaYHDbwBSBUNiwYQNrR/geV155ZUjYidaBa0c+NjIslospgdak40HRt5gbPv8m1gGyOcAIY/1iI8bP4kKS/tIAMx8knADzQJFiwiZKDYwo0MgCwzU+1dJ3P9SwwY8N5ixoiaJH3JlmMiVoF5OxdN5SZjftmERXQG1SgEWl2GACk1SxissSwGJD/KQdUGzHI0ZJMJ2WkTWfQeHN8PwAO2bQcjDL/UkczbjW5wvD36SOol2HMSqCQ55/tCqirDMs7vffTxe4xbrA9xIiDL/TEkwCCfTcaZLJvt5lh+Ma8enCXAJ7vXfvXo6DxbOx6UsqFgNM0qp1EVAkXkpFKQywqFsRJ0/WOCVIXTH1D9G5LGodNuVzxtoLQkKRIHalGClHbwTZzFJUZ/uO7SHTJukk+77aR23ateEsYQGcC8BJASaTliQD2wdGqUCF1Bm7MCp2xT69+3Caju1XLPrXotBZH2WDycEaqHfoaqGKF5Ua4nAMJ5FgeF5kLligUkrxT1wfHm3lq+DsYhEdxXeElNHBvlHZDFiX8xbMY0klriGX3SxzaIeqaUD6ACaZGyIpEVUkdp5WE48UvdEe/2CydOEbiXCHHoqGCHRpSGWZMnVKmA8mO7XE3WHXeOWVV2j//v3831+//CsjHkmSmAAsWFENOS8tqOPXYlsL6vjLjnwtKH794rLrw8cWVZcxF4BFER54Bx2Y7AshA8hAvOADY9xosLVQcdiVtuL6gFFxf9yhi6hMUH3KF5SbhEUMpU1UzUYZl6dQKjYIV52QRBIsQkXEHMIWR+vcqTOnMGHjF7tYrxuocAiBEwbcVS49DmBahcS6eOmllwhsptSf0d80BBhAgboG2luPD9Lu1XS5bB3t7do97agH7e+SvCfcJydayvUZ4JJoazGwVdlsvWNpaTl16tTImoi5FqsRf5sd9S5hVLqiMMgXX/4YroeUhbSC1Pepr5IFLnMaJcGcYivhL8Ea+spPJ5VgeFRoIzpytrxDgb9sWLrMWlYJA3NTIhvMcjTbNhgCDrCm8P0Qn4r5liwLDZgkftw4gPlC/uT9NcGSWRdRH1MU7EKQJigjkKRgiz3Bokpt376dIy00CMX5F0ouRyqDPspI/GBwD0hulvjaXMVuZCywi3r9e6/YaG89dnEB2KpcyTMlnOipGybbV+7Nt+B85cRDKSEBuhGHYyTEVVobCGpS4B5X+JcvVMpHXsgmwPXjXYcwqsHpmEcm0xzAtCVYeJqP6seORdQAE6YPlxd1LwpdQBJCpwEjIW3SNfxe8IPplKk4gCHAARXNRDODPxMNOYUixcS9k10626EDi38MRxX56mj4PjgWK1QlTW/i2vAACMMY+tguHS8nNgzUSpkMfGj463wMoh1EnHRRSkKltjkRUAw1xJXOgzFAlb3pxpuoefPm7CMTW5UXtSl8g4YP8s4773BCpivRVMYXpsGbBQy7KtfGNhpqAwbZxXEUOvp30eh64fvGIIVn7HFKXXwtNRMF+wYVe7Wkc5X+tm0waAxokFyipksmu893Ke9k+zCjAIbnvvXmW6yZSAypbFxa+5E0rCyAZdDEuFOdXImSAjgTbOfKnVmqXpJFYEut8FA+h/2gS2fHnd8sUgRhU1jYWNCwg+AbEWAnGZ++RkoIwCcCmzHJaSsSQylZ0rBN0XA/HJnIpnadDOMam9DbknofXoNjjDJrvaaPNpLfBcccyTFGSTN8Q6kUHGSPEmiuSkw6RMn+LrwxmLR934kuJjXKuZnaQM44WcZsFK5akBLMgCgKHcmBCJnFSxeHQQ+YNzuSw55vW4LJZg67yj4dCGut420dSZ6jJR/mBsQcJBkaDjxxnq7CE2WOi3Xl/2DhC9Ag0aA6il0lSMa/EqfFu0pQLEeOLOLSYHHMUoTN4FqQUj8EgIDIhqRznQaTK9DwHkkXaa59n4jX49v7allIaTeuQGZ8abmcq41+v537bSbJoZzetpQVIJ8IdTUq8528B/CFINNH2siTAnoVoltOusSfztl3DrMz68vXs6okDQfuoVpv7DGyqkRX9VnNlfms+b83iwQLGEOUf0sS7Ov0hwVkVq6FfPL/dseux8gjZAVkrtAVHpKiZQE2bsEBcKgTngEo/C2mjh6TGoo5PHavXd1zrjMQ5QOLCviNjOSwgo5zHdN34fpkh6AHhfazSiTrNzxK34wc+OaLBPguTOL3YYxRoVJ4fz7HDYdSyFG3MinGNtSHOYZz5YkqOdnmMhHAeAKDI03DyqwR0QKxkxSAESwhs02e0six/VRfUKUzgDXABXRc316ZDTIopvBt57P8Mcdcsip90Tw+LDHA8MyQ2QrODo61qdRk6jFDFRQa+UQpEJnHOT1puwqd4Dggz7fBak3GZxIEqmHcSTEnw0TmBDB5YWF4+Mgacz5VGHOGJDmHqiiSKoxTM0fCJj2c+2SY5JPpHcJofaQ4yakqeMG4UC21LkCMuM78OpnmSd7lqACmJyIEG8oWRzT4ZdDifFon4ySfbO+U8c0DbYaDBXzNgE8iSgCs79PmiiMR04Xpq1v1DBzFDEgRIdwKJzM3h9P7+7q5/j8/0SEmr83RJ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data:image/png;base64,iVBORw0KGgoAAAANSUhEUgAAANgAAAAvCAYAAACBtwRMAAAagElEQVR4Xu1dC5QWxZW+/4ywRCRrUIQIKvIwKkbRo6g5gqAucSVuBMFdhIFdnQgGQXAJCgQViKCEFXQ0PBzZ5SEoyEsXBSKwQA5uPB7FCAjI06MeFCRuUEFgZra++/dt7l9/VXf/zM+AOHWOh3Gmu7q6ur669373UakaNWpUUCVa4d8X0sE2B7mHVLtUuqezHR1+mv5dxVbzuI/MD1uIan5ak8r+r6wST6++tXoGTuwZSAFghw4dymmU5h4qu8gA4wYDqtYpKj+znCpqJ8dp6usUFewpoIrV5p7laaAd2HMgpzFUX1w9A9+FGcgJYAysWw2wzk0Dq+w8h/T5gXnt/Qlf3VxbuLGQyEi3iucqqPCDQsoV7AmfVH1Z9QwclxlIDLBaZ9aig90PpoF1oQNYAaggnVgVFIkGwKH5QBf8PbUnRan5Kao5o1qaHZeVUP3QYzIDiQBWcGkBpR7JBhZAAVWv8VuNaUejHdT448Z0ypZT6HCzw+Fgd7TawT+zGnlmoEZGgA0SrWJ4BZX/pfyYvHB1p9UzUJUzEAkwUQkr7q9IS6RA2gAEABXAVHNrTdq7ey+P+fPPP88a+4UtLuTfHWx6kLa03ULllwb2mk+VNL9nafaUse3mVYOsKhdD9bPyPwNegGWAK5A8Aqzz3z2fVq5YSWAQNTnRsGFDqluvLtU/qz6P9LPPP6P3177PP+NvaKddcxpLuG23bEtLNI80g6qZK8jk+Ze0uIR2796d82xhvB9+/OEJQ7iwWn62YWibmVcxrCu3mJ81M5urPcvPCxhhPO94aREhiYZ3Na3mqnizAVoWz43hB4SlPhFseifA+AX7lFFFRyO5AhAU7iykdpPa0QfrP2BJZX+8n7b8KQ0cMJAuu/Qyqn1abZ6YzZs305/f+jM9X/o8ffLJJ/w79H3WWWcx0CDRyq419pxLmgUESMULhvx4NU1+YAFcd8V1PAbpT1AEcA0bNoyuufqa8PlJEfb1V1/zpX/b9zfa9dkuWrduHc1fOD/cHJL2k8/reMEELG1O/Yo7ZIXZvAxIki4yzO2hRw6lv4dphW8aVd0QT1UNMtnYU93SJgmbDIZt9tnmslbBDTBZZtxAqabmZ+MqirovpzmtxMVOgBV0MhQ61MIAXE3nNKVTl5xKG9dvzAIWPkxx12K6v9/9dH7j86nwFMMKqvbll1/SmjVr6KGhD2UsWEwM1Mdvfv4Nbe2y1f0KArLAJuvarSuNeHQELVu2jPr/tn8oaQDuYUOH0a2/uJVq1apVielI31p2uIxBVjqllObPm58F5ko/IKaDcLHfEJBJIuWTMrSBmq1dIVFAEQKrvLtRyeUZmPvlhVTwQEGVMrtZ9r55d9ZmDAFWPj7TZMAaKn8y/bsKs6FgI4ZWBd8q3EipXwWE23HYKOQTZwFMvyBsoQuevoC++t+vnFILnWDRTymdEruwX3vtNbrnnnsyFmsSkBXMMDu58ZVhgdzX9z4a/+R4OnT4EP1m0G/omZJn+D3k9za4KwuEAwcO0OzZs2nIkCFVCjJscOVD8mB/BmCB9gFNwGfTMqAnGeml3S7W5lbZuUx6v/PdA7CX9T3CXoeSy0grSNpQPQweBImHBqnMm6a6N+lY8nFdBsD0zglwNXmtCR2YccC7uKCWzZo1i1q3bh07FkiF/g/0D0Ghb4AEsiWZ7FqYqDP+7gz64tsv+Ja5U+fSLbfcQlu2bKG2bdvy7yf9xyTq0aNH7BiO5gKAbOLEiTRo0KAq2clFRSofaQCW1J+Y4MWibFpbPeTuAoDV6FWjymzS8N0dmws2ibLbjwCMBYGRUCK5tCSTiCJIX5ZkhgE/Xsx0BsDC3cNMbtNpTRlcLnsL84/JGDxkMD3824ez1ELf9wYo7u1zLxMk17e7ni/Dz2hQFzfcvYFtAL3jilo4fcZ0GjF8BN3U/iYa+8RYuqzlZfTIo4/Q6FGjqaSkhHr16uV8LFTUnTt2sn3laj+s80Oq36A+1Tuznvc90EeXf+5Cbyx9I8FSrvwl/B0AMLR8gUzY2b5G1XK4QAr6m2dCRVQN2kPhs1Xr/A81KCVNXZsD5ghAkgAFAViN4TVCqQWAQWWEFAMQjwcrHQJMq4YwLJvNbEbbXtnm3bUhdebNmUfNmgVUT/BhsOMvX76c6tSpQz+79mdZi/a9te/Re395j+64444MyQDAAnTLhi4L9W0B8fBHh5Ne5A8/8jDhdyLF2rRtQ9P/a7oTIHjewAcHhqynvfwhHcF8gnl8cOCDDFy7QfqWPl9Kffv2PeZSLEqCiVRnlkwaWLOgsaFvmjPCJriGNy+Hn1EYRNn9sSCTsHeV306yexDpJESFmAgZ4A8ABkDB5mKASQxsEBmEjUTsNJAftg13LMZu98kA449iWMPyX6XVEpAaHz35kXcx4WOMHjqa+vfvnzVG2Fq397ydmjdqTo8/9jirc67mkgpQOWt1r0VwTssi0Gqo2HHob9F/L2Iw9O3Xl4kIn6oKgBX9W1EiRjBK5V29ejX16dcnUT+V/XA+CQZmDwsqKm5T2EdmgD3xoXGSCYsyKcWPtYAW0vvy8kEwtz1W9K0DxI8WxC4JJoHkYCCxfsCgnhASjAcBIzegRS8eeXHkQoqSXiAfJk2cxB8I6t0fnvkDnX766U4g2qQHLkLf655ax1JM1BPpp85pdejmDjezqga7CGrhnJfnUI97e9CgPoNYqtktF4DhXt+YIS07dekUOS9C2qAfSEQ0+OPgX0NL4mMT4102u/B9crCJMtwsNsgCwsBFwYd+t+Chscyj8ZlB4pW52E7ThwQMaBCFqqgQMGbTsJnK0A8WMQ4hZsSNAwkmUorBZ0AG+xHAF8BVtcsBw2cJhgBeYa3ipBduwk4/efLkLOkk0gsiu/Mdnenm9jezKuiiziF5hAXUoBApBkd0KrAXMJlCZEybNo2Ki4u5f4AXKmn7f2xP17e+nn4/5vdZz8oVYLDxpk+dTg0aNMjAqtiPLjsM4+v4847U6spW1K5tOzqv8Xl8LzYEMJ4YI+zAFf+zgha9voj+9M6foqWQ2GCW/QX1LinpIKqR+LU0UF2RMqKWSaRNlLT0uhGytjfzC8VGctbEYpU14WEqBSChH8wwoC5JJ9dBWqFvOOUFROJ4ZnAZP1pV25IyFSkzWRXsYDS7EGyvOOklN0LSQAW84ooreFFjAcHWwQKMYxd37drFoJAoD/u7hFJMhUuJOwCL9ZJL0tLh7bffZukIqbly9Uqa/p/Ts2yofAHM14/44Fpf1zoLlK71hndfuHAhPTvxWef7R9lguQAMz8YiqyhxqIpmYRc8VxA6b7OkZoR0CSl9BHxHETDaZycEi9FKMlTX4JqCUYZgCcLiMvxg6F/da9tQOgAdkgwgBMgYbCK5IpzUru+T79+lzAtVcCCvYW2wa138fLZ6iA+ABlUSpIBuF7W4iOrVq0fr1q8LHdEScQGSo2mTphzd8ZMLfxJKF0ihnj17et8Fi3bDsA3smRf1Qauld3a/k2a9MItWrVpFV111FauLY8eOddphuQIMBIqLGYUN1rVr1wyXhWY0c/0wUTZdaINVQoJhPFFSDJupSEOnHwzf2yJEMiSXC1wqMwLPzwjujnCSZwDM5QN0+MFkvm1yRn+H40nUhBLMfMwKRG2g2X4vLGqoXnXr1qUfnf4jatioITWof0R1SmL06/hAqFAXXHBBVlSHvTgxaQ3vbphBduB30yZMoy6du9D48eNpwIABDKziu4tpydIl1KFDB5o9Zzb/XTcArMMvOsQ6ijHOjp060tAhQ52SSFRTMf4xNy6JiWdDSn226zP65NNPqOHZDVniupzgolJrIsBrgwULPqmKKHPgddyqrIUoP5hmHLUbxyW9OLwqCNFix69poY0WIe0EYOG7W+4C3twtP5j+xiFxInGb5o+QZjBVkpI1uW6QSa9PGaOzAga1RG1oah5q2ZNjn/SqPvBDwTeVtMlEQApiMX+x9wuav2R+lj0iNs2L97wY2mF4htDzsth79e7FkR1r3lxDbdq0oXHjxmUxm7Cd4EP7cMuHPEyQDpC40s6oa2h6s4Fc3epquuGGG5z2IgBT1LMo9IMBjKNGjXI6twGaGTNnsERHlgFcANikiu8qdroAxJenF0K+JBjeMTHAHJEcbKsFdnAoDUFoOMACkEjMqF4PTvBaCyYDYIoP0JcBvFHRGKJlHW9A2VhIFZYUVsD+EoBtmrspvAYLCT4mxP/Z/i5cNGnSJOrdu3dSfPF1UKsmPDuBGjVqxMb/r+/7Nat79o7U5J+a0OZ+mzMAhpCokqdLCIv4tttuY6Jj5oyZBCnV8vKWIbOo+8Iz5D/XQGE/yn+uv+Pe0Y+PzthI8A6vLnw1C4w+tU98fHhvex7Fl6eDoZl0ckRy5GqDMcA8dph23iYJlcqyjdRkYfFHxSwyOF8sTyfqanBaNpg3kiNCRZRh5OJayGnBVvLiVOFcA7CAnke0vM2SYeALFixw+rNc8YVR44FatfT1pRkS0V5guB/PBMA2Dd5EWj8XgGEht+/Unpk7OJgRmOsDWGXmB2N76umnqHRWaShlsRjH/258VuRIkmgPjN/FdIpNKWPNqwQzACufYsU1qpw7CZDNikU0g2EQBhLMNyaMudbNtWLDqcIAcodvLsMGMxElOotD5iRKRazMNz7W96YBZggOTCYCe+3ojShfVi4Ego7KsF8KklBHSQjAWIIpJlFLMPjQQLAsXrQ4rwADUPbs2UPvrn2XJj83mSNAtNoBqS5Obv0eIlWjVBSf3abfP+82mEuCWUmtSWww9l8FgQj6veNUNy1hWIo56rjEkhymk6TPOdaAybX/UIL5VMSoYF7YJg8MfCBLxfMNAmCFSmc36efl2S/zYo4DmDiXRYKJDSbO51wnQa6XkChQ6EjNQbMB4/OTgXhBQLC+R6st+Bl5cD7/IVReeVZeJZikHlmSQ1RErwSzfFQ+gCEqJGkIkjFHwnwz/Y2cEswa73cbYA4JhgUxZswYtrG0oxiLEKwddvlud3bzRsjbizxqgeFaSMNr/uEaVjVw7bkPnJvBImoJKIsZwcaI3oD0AIvoAhjAO2HihJDkaN6seSShoWMXXdLIl54DdRIJpojB3Ldvn/df+A1tJzZU3htvvDHcXPJqg3lob+1s9hERWkVkcDgIjnwCzGuDQYJFsIhHu6FWxX1ZJAdyv2BwY6eGP8hORZGQITBkYAI3btoYGWWOSQMZAVYNjmUfQQDgIgICzxZyZXan2RkxiePGj2MaXpi30tJSBvkLM1/g6A7866LpdSyixM5B+vkY0ijJ7LOjKvOxbBdAviVYVm6ZJZ2czuOkEkw5iePmwBWxj3tsmt5pg8WwiHHPPl5/TwNMpYk3eLwBL3LfTi0+qCQDlmznkSNG0rCHh3FoFADnSy8BsygA2/XQLn6EBLdq9vGu4rtYLV377lp2YIPlQ1kClzobZSdGuSF8sYf5BBgYyo8//phTeIRcyrcN5lTLXABT5QJ44q1rnBIsiAg5ahXRFcmR0NEsLh8MVfIF5V/b/yXaE3IH7Wvx/5KShY3dd438XpeqsAMwXKldaT9YkCoO736DfkcA5grUhTo27qlx/A0QxIoCN646HQAXAnAH9B/AKibCmcDGofkCcwVgroBfyVoGYwjHMfxLq1as4v6Qq4Wx4P/twOI4IiYKMK7oDd/GI2k4Pzg1CGeI2YH2f7Oftm7b6qz9kS8J5ovQYPCocgCJaHoPyZFPFZGlmbCItg1mqYhSg+Wcc86hr79J11SRZtdUkXox8m1qn1qb75F/5y+YzxoWQv/073WfuBYNmSISGCBZJQieQHt98etZ8bUpieRAaoNmEpEA6YtUgDq3e89uXswSyPrE2CdISAq8/MCBA0P7TXLEYLfhJS9vebnTrwaAYac47/rzMnxgOrZRnNtwOg9+aDBt2riJ01EQve4iUOIAhkmSLGkXJsTeE3sMknTOS3OygJyr092Hv9AOyYMfzKeS8UJWyZQ+ICah6WEbFfxLfN0OvNfhNw47U2iOhkX0ZXTIvIorB2DAN/vjkj96tzx8OwQiuNaPfZMIAfze7tel9aRjEU3qtVR3ws4GNRHizkVy+EYpCxm2mS/KIWpTBz3+4+Y/ZhG+62mjHqo4RKHnJUgYDB8K3yDWccTvRtCYZ8d4ywbEAUwmyhVBj7/Z/i2XLw/X5ep0Rz/YFHQMp8xPPiSYKzOY+1eZzVJxSgCWccaAbYNZhZD0tyy4yzCJMYVifZKJwR7YcaIeJ7HBtMsD3xgFitAk1A2b+q2/vJVVb70pSqSNHr9E3YBTQEP8rJB7OhIIUT+SiiUkoJ0TaWeJpNNVJNnSdK5DpkAru3w+LqAIehEWhGiLXJpES8CO4nJud24Ji7RoWlykhKhpeEara1vxo1zZ1fh9EoDhOleYlbyD3g0hTYVs0e8YlyEg1wrpI9ExMm9SsauyNhjfH9ShyIqcCACGTVQnbiaRYFGBvlERJjIejur31MFMFCplqYgaYHDbwBSBUNiwYQNrR/geV155ZUjYidaBa0c+NjIslospgdak40HRt5gbPv8m1gGyOcAIY/1iI8bP4kKS/tIAMx8knADzQJFiwiZKDYwo0MgCwzU+1dJ3P9SwwY8N5ixoiaJH3JlmMiVoF5OxdN5SZjftmERXQG1SgEWl2GACk1SxissSwGJD/KQdUGzHI0ZJMJ2WkTWfQeHN8PwAO2bQcjDL/UkczbjW5wvD36SOol2HMSqCQ55/tCqirDMs7vffTxe4xbrA9xIiDL/TEkwCCfTcaZLJvt5lh+Ma8enCXAJ7vXfvXo6DxbOx6UsqFgNM0qp1EVAkXkpFKQywqFsRJ0/WOCVIXTH1D9G5LGodNuVzxtoLQkKRIHalGClHbwTZzFJUZ/uO7SHTJukk+77aR23ateEsYQGcC8BJASaTliQD2wdGqUCF1Bm7MCp2xT69+3Caju1XLPrXotBZH2WDycEaqHfoaqGKF5Ua4nAMJ5FgeF5kLligUkrxT1wfHm3lq+DsYhEdxXeElNHBvlHZDFiX8xbMY0klriGX3SxzaIeqaUD6ACaZGyIpEVUkdp5WE48UvdEe/2CydOEbiXCHHoqGCHRpSGWZMnVKmA8mO7XE3WHXeOWVV2j//v3831+//CsjHkmSmAAsWFENOS8tqOPXYlsL6vjLjnwtKH794rLrw8cWVZcxF4BFER54Bx2Y7AshA8hAvOADY9xosLVQcdiVtuL6gFFxf9yhi6hMUH3KF5SbhEUMpU1UzUYZl6dQKjYIV52QRBIsQkXEHMIWR+vcqTOnMGHjF7tYrxuocAiBEwbcVS49DmBahcS6eOmllwhsptSf0d80BBhAgboG2luPD9Lu1XS5bB3t7do97agH7e+SvCfcJydayvUZ4JJoazGwVdlsvWNpaTl16tTImoi5FqsRf5sd9S5hVLqiMMgXX/4YroeUhbSC1Pepr5IFLnMaJcGcYivhL8Ea+spPJ5VgeFRoIzpytrxDgb9sWLrMWlYJA3NTIhvMcjTbNhgCDrCm8P0Qn4r5liwLDZgkftw4gPlC/uT9NcGSWRdRH1MU7EKQJigjkKRgiz3Bokpt376dIy00CMX5F0ouRyqDPspI/GBwD0hulvjaXMVuZCywi3r9e6/YaG89dnEB2KpcyTMlnOipGybbV+7Nt+B85cRDKSEBuhGHYyTEVVobCGpS4B5X+JcvVMpHXsgmwPXjXYcwqsHpmEcm0xzAtCVYeJqP6seORdQAE6YPlxd1LwpdQBJCpwEjIW3SNfxe8IPplKk4gCHAARXNRDODPxMNOYUixcS9k10626EDi38MRxX56mj4PjgWK1QlTW/i2vAACMMY+tguHS8nNgzUSpkMfGj463wMoh1EnHRRSkKltjkRUAw1xJXOgzFAlb3pxpuoefPm7CMTW5UXtSl8g4YP8s4773BCpivRVMYXpsGbBQy7KtfGNhpqAwbZxXEUOvp30eh64fvGIIVn7HFKXXwtNRMF+wYVe7Wkc5X+tm0waAxokFyipksmu893Ke9k+zCjAIbnvvXmW6yZSAypbFxa+5E0rCyAZdDEuFOdXImSAjgTbOfKnVmqXpJFYEut8FA+h/2gS2fHnd8sUgRhU1jYWNCwg+AbEWAnGZ++RkoIwCcCmzHJaSsSQylZ0rBN0XA/HJnIpnadDOMam9DbknofXoNjjDJrvaaPNpLfBcccyTFGSTN8Q6kUHGSPEmiuSkw6RMn+LrwxmLR934kuJjXKuZnaQM44WcZsFK5akBLMgCgKHcmBCJnFSxeHQQ+YNzuSw55vW4LJZg67yj4dCGut420dSZ6jJR/mBsQcJBkaDjxxnq7CE2WOi3Xl/2DhC9Ag0aA6il0lSMa/EqfFu0pQLEeOLOLSYHHMUoTN4FqQUj8EgIDIhqRznQaTK9DwHkkXaa59n4jX49v7allIaTeuQGZ8abmcq41+v537bSbJoZzetpQVIJ8IdTUq8528B/CFINNH2siTAnoVoltOusSfztl3DrMz68vXs6okDQfuoVpv7DGyqkRX9VnNlfms+b83iwQLGEOUf0sS7Ov0hwVkVq6FfPL/dseux8gjZAVkrtAVHpKiZQE2bsEBcKgTngEo/C2mjh6TGoo5PHavXd1zrjMQ5QOLCviNjOSwgo5zHdN34fpkh6AHhfazSiTrNzxK34wc+OaLBPguTOL3YYxRoVJ4fz7HDYdSyFG3MinGNtSHOYZz5YkqOdnmMhHAeAKDI03DyqwR0QKxkxSAESwhs02e0six/VRfUKUzgDXABXRc316ZDTIopvBt57P8Mcdcsip90Tw+LDHA8MyQ2QrODo61qdRk6jFDFRQa+UQpEJnHOT1puwqd4Dggz7fBak3GZxIEqmHcSTEnw0TmBDB5YWF4+Mgacz5VGHOGJDmHqiiSKoxTM0fCJj2c+2SY5JPpHcJofaQ4yakqeMG4UC21LkCMuM78OpnmSd7lqACmJyIEG8oWRzT4ZdDifFon4ySfbO+U8c0DbYaDBXzNgE8iSgCs79PmiiMR04Xpq1v1DBzFDEgRIdwKJzM3h9P7+7q5/j8/0SEmr83RJ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data:image/png;base64,iVBORw0KGgoAAAANSUhEUgAAANgAAAAvCAYAAACBtwRMAAAagElEQVR4Xu1dC5QWxZW+/4ywRCRrUIQIKvIwKkbRo6g5gqAucSVuBMFdhIFdnQgGQXAJCgQViKCEFXQ0PBzZ5SEoyEsXBSKwQA5uPB7FCAjI06MeFCRuUEFgZra++/dt7l9/VXf/zM+AOHWOh3Gmu7q6ur669373UakaNWpUUCVa4d8X0sE2B7mHVLtUuqezHR1+mv5dxVbzuI/MD1uIan5ak8r+r6wST6++tXoGTuwZSAFghw4dymmU5h4qu8gA4wYDqtYpKj+znCpqJ8dp6usUFewpoIrV5p7laaAd2HMgpzFUX1w9A9+FGcgJYAysWw2wzk0Dq+w8h/T5gXnt/Qlf3VxbuLGQyEi3iucqqPCDQsoV7AmfVH1Z9QwclxlIDLBaZ9aig90PpoF1oQNYAaggnVgVFIkGwKH5QBf8PbUnRan5Kao5o1qaHZeVUP3QYzIDiQBWcGkBpR7JBhZAAVWv8VuNaUejHdT448Z0ypZT6HCzw+Fgd7TawT+zGnlmoEZGgA0SrWJ4BZX/pfyYvHB1p9UzUJUzEAkwUQkr7q9IS6RA2gAEABXAVHNrTdq7ey+P+fPPP88a+4UtLuTfHWx6kLa03ULllwb2mk+VNL9nafaUse3mVYOsKhdD9bPyPwNegGWAK5A8Aqzz3z2fVq5YSWAQNTnRsGFDqluvLtU/qz6P9LPPP6P3177PP+NvaKddcxpLuG23bEtLNI80g6qZK8jk+Ze0uIR2796d82xhvB9+/OEJQ7iwWn62YWibmVcxrCu3mJ81M5urPcvPCxhhPO94aREhiYZ3Na3mqnizAVoWz43hB4SlPhFseifA+AX7lFFFRyO5AhAU7iykdpPa0QfrP2BJZX+8n7b8KQ0cMJAuu/Qyqn1abZ6YzZs305/f+jM9X/o8ffLJJ/w79H3WWWcx0CDRyq419pxLmgUESMULhvx4NU1+YAFcd8V1PAbpT1AEcA0bNoyuufqa8PlJEfb1V1/zpX/b9zfa9dkuWrduHc1fOD/cHJL2k8/reMEELG1O/Yo7ZIXZvAxIki4yzO2hRw6lv4dphW8aVd0QT1UNMtnYU93SJgmbDIZt9tnmslbBDTBZZtxAqabmZ+MqirovpzmtxMVOgBV0MhQ61MIAXE3nNKVTl5xKG9dvzAIWPkxx12K6v9/9dH7j86nwFMMKqvbll1/SmjVr6KGhD2UsWEwM1Mdvfv4Nbe2y1f0KArLAJuvarSuNeHQELVu2jPr/tn8oaQDuYUOH0a2/uJVq1apVielI31p2uIxBVjqllObPm58F5ko/IKaDcLHfEJBJIuWTMrSBmq1dIVFAEQKrvLtRyeUZmPvlhVTwQEGVMrtZ9r55d9ZmDAFWPj7TZMAaKn8y/bsKs6FgI4ZWBd8q3EipXwWE23HYKOQTZwFMvyBsoQuevoC++t+vnFILnWDRTymdEruwX3vtNbrnnnsyFmsSkBXMMDu58ZVhgdzX9z4a/+R4OnT4EP1m0G/omZJn+D3k9za4KwuEAwcO0OzZs2nIkCFVCjJscOVD8mB/BmCB9gFNwGfTMqAnGeml3S7W5lbZuUx6v/PdA7CX9T3CXoeSy0grSNpQPQweBImHBqnMm6a6N+lY8nFdBsD0zglwNXmtCR2YccC7uKCWzZo1i1q3bh07FkiF/g/0D0Ghb4AEsiWZ7FqYqDP+7gz64tsv+Ja5U+fSLbfcQlu2bKG2bdvy7yf9xyTq0aNH7BiO5gKAbOLEiTRo0KAq2clFRSofaQCW1J+Y4MWibFpbPeTuAoDV6FWjymzS8N0dmws2ibLbjwCMBYGRUCK5tCSTiCJIX5ZkhgE/Xsx0BsDC3cNMbtNpTRlcLnsL84/JGDxkMD3824ez1ELf9wYo7u1zLxMk17e7ni/Dz2hQFzfcvYFtAL3jilo4fcZ0GjF8BN3U/iYa+8RYuqzlZfTIo4/Q6FGjqaSkhHr16uV8LFTUnTt2sn3laj+s80Oq36A+1Tuznvc90EeXf+5Cbyx9I8FSrvwl/B0AMLR8gUzY2b5G1XK4QAr6m2dCRVQN2kPhs1Xr/A81KCVNXZsD5ghAkgAFAViN4TVCqQWAQWWEFAMQjwcrHQJMq4YwLJvNbEbbXtnm3bUhdebNmUfNmgVUT/BhsOMvX76c6tSpQz+79mdZi/a9te/Re395j+64444MyQDAAnTLhi4L9W0B8fBHh5Ne5A8/8jDhdyLF2rRtQ9P/a7oTIHjewAcHhqynvfwhHcF8gnl8cOCDDFy7QfqWPl9Kffv2PeZSLEqCiVRnlkwaWLOgsaFvmjPCJriGNy+Hn1EYRNn9sSCTsHeV306yexDpJESFmAgZ4A8ABkDB5mKASQxsEBmEjUTsNJAftg13LMZu98kA449iWMPyX6XVEpAaHz35kXcx4WOMHjqa+vfvnzVG2Fq397ydmjdqTo8/9jirc67mkgpQOWt1r0VwTssi0Gqo2HHob9F/L2Iw9O3Xl4kIn6oKgBX9W1EiRjBK5V29ejX16dcnUT+V/XA+CQZmDwsqKm5T2EdmgD3xoXGSCYsyKcWPtYAW0vvy8kEwtz1W9K0DxI8WxC4JJoHkYCCxfsCgnhASjAcBIzegRS8eeXHkQoqSXiAfJk2cxB8I6t0fnvkDnX766U4g2qQHLkLf655ax1JM1BPpp85pdejmDjezqga7CGrhnJfnUI97e9CgPoNYqtktF4DhXt+YIS07dekUOS9C2qAfSEQ0+OPgX0NL4mMT4102u/B9crCJMtwsNsgCwsBFwYd+t+Chscyj8ZlB4pW52E7ThwQMaBCFqqgQMGbTsJnK0A8WMQ4hZsSNAwkmUorBZ0AG+xHAF8BVtcsBw2cJhgBeYa3ipBduwk4/efLkLOkk0gsiu/Mdnenm9jezKuiiziF5hAXUoBApBkd0KrAXMJlCZEybNo2Ki4u5f4AXKmn7f2xP17e+nn4/5vdZz8oVYLDxpk+dTg0aNMjAqtiPLjsM4+v4847U6spW1K5tOzqv8Xl8LzYEMJ4YI+zAFf+zgha9voj+9M6foqWQ2GCW/QX1LinpIKqR+LU0UF2RMqKWSaRNlLT0uhGytjfzC8VGctbEYpU14WEqBSChH8wwoC5JJ9dBWqFvOOUFROJ4ZnAZP1pV25IyFSkzWRXsYDS7EGyvOOklN0LSQAW84ooreFFjAcHWwQKMYxd37drFoJAoD/u7hFJMhUuJOwCL9ZJL0tLh7bffZukIqbly9Uqa/p/Ts2yofAHM14/44Fpf1zoLlK71hndfuHAhPTvxWef7R9lguQAMz8YiqyhxqIpmYRc8VxA6b7OkZoR0CSl9BHxHETDaZycEi9FKMlTX4JqCUYZgCcLiMvxg6F/da9tQOgAdkgwgBMgYbCK5IpzUru+T79+lzAtVcCCvYW2wa138fLZ6iA+ABlUSpIBuF7W4iOrVq0fr1q8LHdEScQGSo2mTphzd8ZMLfxJKF0ihnj17et8Fi3bDsA3smRf1Qauld3a/k2a9MItWrVpFV111FauLY8eOddphuQIMBIqLGYUN1rVr1wyXhWY0c/0wUTZdaINVQoJhPFFSDJupSEOnHwzf2yJEMiSXC1wqMwLPzwjujnCSZwDM5QN0+MFkvm1yRn+H40nUhBLMfMwKRG2g2X4vLGqoXnXr1qUfnf4jatioITWof0R1SmL06/hAqFAXXHBBVlSHvTgxaQ3vbphBduB30yZMoy6du9D48eNpwIABDKziu4tpydIl1KFDB5o9Zzb/XTcArMMvOsQ6ijHOjp060tAhQ52SSFRTMf4xNy6JiWdDSn226zP65NNPqOHZDVniupzgolJrIsBrgwULPqmKKHPgddyqrIUoP5hmHLUbxyW9OLwqCNFix69poY0WIe0EYOG7W+4C3twtP5j+xiFxInGb5o+QZjBVkpI1uW6QSa9PGaOzAga1RG1oah5q2ZNjn/SqPvBDwTeVtMlEQApiMX+x9wuav2R+lj0iNs2L97wY2mF4htDzsth79e7FkR1r3lxDbdq0oXHjxmUxm7Cd4EP7cMuHPEyQDpC40s6oa2h6s4Fc3epquuGGG5z2IgBT1LMo9IMBjKNGjXI6twGaGTNnsERHlgFcANikiu8qdroAxJenF0K+JBjeMTHAHJEcbKsFdnAoDUFoOMACkEjMqF4PTvBaCyYDYIoP0JcBvFHRGKJlHW9A2VhIFZYUVsD+EoBtmrspvAYLCT4mxP/Z/i5cNGnSJOrdu3dSfPF1UKsmPDuBGjVqxMb/r+/7Nat79o7U5J+a0OZ+mzMAhpCokqdLCIv4tttuY6Jj5oyZBCnV8vKWIbOo+8Iz5D/XQGE/yn+uv+Pe0Y+PzthI8A6vLnw1C4w+tU98fHhvex7Fl6eDoZl0ckRy5GqDMcA8dph23iYJlcqyjdRkYfFHxSwyOF8sTyfqanBaNpg3kiNCRZRh5OJayGnBVvLiVOFcA7CAnke0vM2SYeALFixw+rNc8YVR44FatfT1pRkS0V5guB/PBMA2Dd5EWj8XgGEht+/Unpk7OJgRmOsDWGXmB2N76umnqHRWaShlsRjH/258VuRIkmgPjN/FdIpNKWPNqwQzACufYsU1qpw7CZDNikU0g2EQBhLMNyaMudbNtWLDqcIAcodvLsMGMxElOotD5iRKRazMNz7W96YBZggOTCYCe+3ojShfVi4Ego7KsF8KklBHSQjAWIIpJlFLMPjQQLAsXrQ4rwADUPbs2UPvrn2XJj83mSNAtNoBqS5Obv0eIlWjVBSf3abfP+82mEuCWUmtSWww9l8FgQj6veNUNy1hWIo56rjEkhymk6TPOdaAybX/UIL5VMSoYF7YJg8MfCBLxfMNAmCFSmc36efl2S/zYo4DmDiXRYKJDSbO51wnQa6XkChQ6EjNQbMB4/OTgXhBQLC+R6st+Bl5cD7/IVReeVZeJZikHlmSQ1RErwSzfFQ+gCEqJGkIkjFHwnwz/Y2cEswa73cbYA4JhgUxZswYtrG0oxiLEKwddvlud3bzRsjbizxqgeFaSMNr/uEaVjVw7bkPnJvBImoJKIsZwcaI3oD0AIvoAhjAO2HihJDkaN6seSShoWMXXdLIl54DdRIJpojB3Ldvn/df+A1tJzZU3htvvDHcXPJqg3lob+1s9hERWkVkcDgIjnwCzGuDQYJFsIhHu6FWxX1ZJAdyv2BwY6eGP8hORZGQITBkYAI3btoYGWWOSQMZAVYNjmUfQQDgIgICzxZyZXan2RkxiePGj2MaXpi30tJSBvkLM1/g6A7866LpdSyixM5B+vkY0ijJ7LOjKvOxbBdAviVYVm6ZJZ2czuOkEkw5iePmwBWxj3tsmt5pg8WwiHHPPl5/TwNMpYk3eLwBL3LfTi0+qCQDlmznkSNG0rCHh3FoFADnSy8BsygA2/XQLn6EBLdq9vGu4rtYLV377lp2YIPlQ1kClzobZSdGuSF8sYf5BBgYyo8//phTeIRcyrcN5lTLXABT5QJ44q1rnBIsiAg5ahXRFcmR0NEsLh8MVfIF5V/b/yXaE3IH7Wvx/5KShY3dd438XpeqsAMwXKldaT9YkCoO736DfkcA5grUhTo27qlx/A0QxIoCN646HQAXAnAH9B/AKibCmcDGofkCcwVgroBfyVoGYwjHMfxLq1as4v6Qq4Wx4P/twOI4IiYKMK7oDd/GI2k4Pzg1CGeI2YH2f7Oftm7b6qz9kS8J5ovQYPCocgCJaHoPyZFPFZGlmbCItg1mqYhSg+Wcc86hr79J11SRZtdUkXox8m1qn1qb75F/5y+YzxoWQv/073WfuBYNmSISGCBZJQieQHt98etZ8bUpieRAaoNmEpEA6YtUgDq3e89uXswSyPrE2CdISAq8/MCBA0P7TXLEYLfhJS9vebnTrwaAYac47/rzMnxgOrZRnNtwOg9+aDBt2riJ01EQve4iUOIAhkmSLGkXJsTeE3sMknTOS3OygJyr092Hv9AOyYMfzKeS8UJWyZQ+ICah6WEbFfxLfN0OvNfhNw47U2iOhkX0ZXTIvIorB2DAN/vjkj96tzx8OwQiuNaPfZMIAfze7tel9aRjEU3qtVR3ws4GNRHizkVy+EYpCxm2mS/KIWpTBz3+4+Y/ZhG+62mjHqo4RKHnJUgYDB8K3yDWccTvRtCYZ8d4ywbEAUwmyhVBj7/Z/i2XLw/X5ep0Rz/YFHQMp8xPPiSYKzOY+1eZzVJxSgCWccaAbYNZhZD0tyy4yzCJMYVifZKJwR7YcaIeJ7HBtMsD3xgFitAk1A2b+q2/vJVVb70pSqSNHr9E3YBTQEP8rJB7OhIIUT+SiiUkoJ0TaWeJpNNVJNnSdK5DpkAru3w+LqAIehEWhGiLXJpES8CO4nJud24Ji7RoWlykhKhpeEara1vxo1zZ1fh9EoDhOleYlbyD3g0hTYVs0e8YlyEg1wrpI9ExMm9SsauyNhjfH9ShyIqcCACGTVQnbiaRYFGBvlERJjIejur31MFMFCplqYgaYHDbwBSBUNiwYQNrR/geV155ZUjYidaBa0c+NjIslospgdak40HRt5gbPv8m1gGyOcAIY/1iI8bP4kKS/tIAMx8knADzQJFiwiZKDYwo0MgCwzU+1dJ3P9SwwY8N5ixoiaJH3JlmMiVoF5OxdN5SZjftmERXQG1SgEWl2GACk1SxissSwGJD/KQdUGzHI0ZJMJ2WkTWfQeHN8PwAO2bQcjDL/UkczbjW5wvD36SOol2HMSqCQ55/tCqirDMs7vffTxe4xbrA9xIiDL/TEkwCCfTcaZLJvt5lh+Ma8enCXAJ7vXfvXo6DxbOx6UsqFgNM0qp1EVAkXkpFKQywqFsRJ0/WOCVIXTH1D9G5LGodNuVzxtoLQkKRIHalGClHbwTZzFJUZ/uO7SHTJukk+77aR23ateEsYQGcC8BJASaTliQD2wdGqUCF1Bm7MCp2xT69+3Caju1XLPrXotBZH2WDycEaqHfoaqGKF5Ua4nAMJ5FgeF5kLligUkrxT1wfHm3lq+DsYhEdxXeElNHBvlHZDFiX8xbMY0klriGX3SxzaIeqaUD6ACaZGyIpEVUkdp5WE48UvdEe/2CydOEbiXCHHoqGCHRpSGWZMnVKmA8mO7XE3WHXeOWVV2j//v3831+//CsjHkmSmAAsWFENOS8tqOPXYlsL6vjLjnwtKH794rLrw8cWVZcxF4BFER54Bx2Y7AshA8hAvOADY9xosLVQcdiVtuL6gFFxf9yhi6hMUH3KF5SbhEUMpU1UzUYZl6dQKjYIV52QRBIsQkXEHMIWR+vcqTOnMGHjF7tYrxuocAiBEwbcVS49DmBahcS6eOmllwhsptSf0d80BBhAgboG2luPD9Lu1XS5bB3t7do97agH7e+SvCfcJydayvUZ4JJoazGwVdlsvWNpaTl16tTImoi5FqsRf5sd9S5hVLqiMMgXX/4YroeUhbSC1Pepr5IFLnMaJcGcYivhL8Ea+spPJ5VgeFRoIzpytrxDgb9sWLrMWlYJA3NTIhvMcjTbNhgCDrCm8P0Qn4r5liwLDZgkftw4gPlC/uT9NcGSWRdRH1MU7EKQJigjkKRgiz3Bokpt376dIy00CMX5F0ouRyqDPspI/GBwD0hulvjaXMVuZCywi3r9e6/YaG89dnEB2KpcyTMlnOipGybbV+7Nt+B85cRDKSEBuhGHYyTEVVobCGpS4B5X+JcvVMpHXsgmwPXjXYcwqsHpmEcm0xzAtCVYeJqP6seORdQAE6YPlxd1LwpdQBJCpwEjIW3SNfxe8IPplKk4gCHAARXNRDODPxMNOYUixcS9k10626EDi38MRxX56mj4PjgWK1QlTW/i2vAACMMY+tguHS8nNgzUSpkMfGj463wMoh1EnHRRSkKltjkRUAw1xJXOgzFAlb3pxpuoefPm7CMTW5UXtSl8g4YP8s4773BCpivRVMYXpsGbBQy7KtfGNhpqAwbZxXEUOvp30eh64fvGIIVn7HFKXXwtNRMF+wYVe7Wkc5X+tm0waAxokFyipksmu893Ke9k+zCjAIbnvvXmW6yZSAypbFxa+5E0rCyAZdDEuFOdXImSAjgTbOfKnVmqXpJFYEut8FA+h/2gS2fHnd8sUgRhU1jYWNCwg+AbEWAnGZ++RkoIwCcCmzHJaSsSQylZ0rBN0XA/HJnIpnadDOMam9DbknofXoNjjDJrvaaPNpLfBcccyTFGSTN8Q6kUHGSPEmiuSkw6RMn+LrwxmLR934kuJjXKuZnaQM44WcZsFK5akBLMgCgKHcmBCJnFSxeHQQ+YNzuSw55vW4LJZg67yj4dCGut420dSZ6jJR/mBsQcJBkaDjxxnq7CE2WOi3Xl/2DhC9Ag0aA6il0lSMa/EqfFu0pQLEeOLOLSYHHMUoTN4FqQUj8EgIDIhqRznQaTK9DwHkkXaa59n4jX49v7allIaTeuQGZ8abmcq41+v537bSbJoZzetpQVIJ8IdTUq8528B/CFINNH2siTAnoVoltOusSfztl3DrMz68vXs6okDQfuoVpv7DGyqkRX9VnNlfms+b83iwQLGEOUf0sS7Ov0hwVkVq6FfPL/dseux8gjZAVkrtAVHpKiZQE2bsEBcKgTngEo/C2mjh6TGoo5PHavXd1zrjMQ5QOLCviNjOSwgo5zHdN34fpkh6AHhfazSiTrNzxK34wc+OaLBPguTOL3YYxRoVJ4fz7HDYdSyFG3MinGNtSHOYZz5YkqOdnmMhHAeAKDI03DyqwR0QKxkxSAESwhs02e0six/VRfUKUzgDXABXRc316ZDTIopvBt57P8Mcdcsip90Tw+LDHA8MyQ2QrODo61qdRk6jFDFRQa+UQpEJnHOT1puwqd4Dggz7fBak3GZxIEqmHcSTEnw0TmBDB5YWF4+Mgacz5VGHOGJDmHqiiSKoxTM0fCJj2c+2SY5JPpHcJofaQ4yakqeMG4UC21LkCMuM78OpnmSd7lqACmJyIEG8oWRzT4ZdDifFon4ySfbO+U8c0DbYaDBXzNgE8iSgCs79PmiiMR04Xpq1v1DBzFDEgRIdwKJzM3h9P7+7q5/j8/0SEmr83RJ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80" name="Picture 12" descr="ReDigi.com"/>
          <p:cNvPicPr>
            <a:picLocks noChangeAspect="1" noChangeArrowheads="1"/>
          </p:cNvPicPr>
          <p:nvPr/>
        </p:nvPicPr>
        <p:blipFill>
          <a:blip r:embed="rId2" cstate="print"/>
          <a:srcRect/>
          <a:stretch>
            <a:fillRect/>
          </a:stretch>
        </p:blipFill>
        <p:spPr bwMode="auto">
          <a:xfrm>
            <a:off x="3048000" y="457200"/>
            <a:ext cx="2706806" cy="762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ReDigi’s</a:t>
            </a:r>
            <a:r>
              <a:rPr lang="en-US" dirty="0" smtClean="0"/>
              <a:t> Legal Quandaries</a:t>
            </a:r>
            <a:endParaRPr lang="en-US" dirty="0"/>
          </a:p>
        </p:txBody>
      </p:sp>
      <p:sp>
        <p:nvSpPr>
          <p:cNvPr id="3" name="Content Placeholder 2"/>
          <p:cNvSpPr>
            <a:spLocks noGrp="1"/>
          </p:cNvSpPr>
          <p:nvPr>
            <p:ph idx="1"/>
          </p:nvPr>
        </p:nvSpPr>
        <p:spPr/>
        <p:txBody>
          <a:bodyPr/>
          <a:lstStyle/>
          <a:p>
            <a:r>
              <a:rPr lang="en-US" sz="2800" dirty="0" smtClean="0"/>
              <a:t>Being sued by Capitol Records (EMI)</a:t>
            </a:r>
          </a:p>
          <a:p>
            <a:r>
              <a:rPr lang="en-US" sz="2800" dirty="0" smtClean="0"/>
              <a:t>Seen as test case for Digital First Sale</a:t>
            </a:r>
          </a:p>
          <a:p>
            <a:r>
              <a:rPr lang="en-US" sz="2800" dirty="0" smtClean="0"/>
              <a:t>Yet even if Digital First Sale holds:</a:t>
            </a:r>
          </a:p>
          <a:p>
            <a:pPr lvl="1"/>
            <a:r>
              <a:rPr lang="en-US" sz="2400" dirty="0" smtClean="0"/>
              <a:t>Users violate retailers’ Terms of Use</a:t>
            </a:r>
            <a:r>
              <a:rPr lang="en-US" sz="2400" baseline="30000" dirty="0" smtClean="0"/>
              <a:t>*</a:t>
            </a:r>
            <a:r>
              <a:rPr lang="en-US" sz="2400" dirty="0" smtClean="0"/>
              <a:t>, </a:t>
            </a:r>
            <a:br>
              <a:rPr lang="en-US" sz="2400" dirty="0" smtClean="0"/>
            </a:br>
            <a:r>
              <a:rPr lang="en-US" sz="2400" dirty="0" smtClean="0"/>
              <a:t>but do copyright rights trump Terms of Use?</a:t>
            </a:r>
          </a:p>
          <a:p>
            <a:pPr lvl="1"/>
            <a:r>
              <a:rPr lang="en-US" sz="2400" dirty="0" smtClean="0"/>
              <a:t>If label/publisher gets a cut of the resale,</a:t>
            </a:r>
            <a:br>
              <a:rPr lang="en-US" sz="2400" dirty="0" smtClean="0"/>
            </a:br>
            <a:r>
              <a:rPr lang="en-US" sz="2400" dirty="0" smtClean="0"/>
              <a:t>is it still First Sale?</a:t>
            </a:r>
          </a:p>
          <a:p>
            <a:pPr lvl="1"/>
            <a:r>
              <a:rPr lang="en-US" sz="2400" dirty="0" smtClean="0"/>
              <a:t>Are copies made to implement forward-and-delete?</a:t>
            </a:r>
            <a:br>
              <a:rPr lang="en-US" sz="2400" dirty="0" smtClean="0"/>
            </a:br>
            <a:r>
              <a:rPr lang="en-US" sz="2400" dirty="0" smtClean="0"/>
              <a:t>If so, are they “incidental” or infringing?</a:t>
            </a:r>
          </a:p>
        </p:txBody>
      </p:sp>
      <p:sp>
        <p:nvSpPr>
          <p:cNvPr id="4" name="TextBox 3"/>
          <p:cNvSpPr txBox="1"/>
          <p:nvPr/>
        </p:nvSpPr>
        <p:spPr>
          <a:xfrm>
            <a:off x="1371600" y="5715000"/>
            <a:ext cx="2715808" cy="461665"/>
          </a:xfrm>
          <a:prstGeom prst="rect">
            <a:avLst/>
          </a:prstGeom>
          <a:noFill/>
        </p:spPr>
        <p:txBody>
          <a:bodyPr wrap="none" rtlCol="0">
            <a:spAutoFit/>
          </a:bodyPr>
          <a:lstStyle/>
          <a:p>
            <a:r>
              <a:rPr lang="en-US" sz="2400" baseline="30000" dirty="0" smtClean="0"/>
              <a:t>*</a:t>
            </a:r>
            <a:r>
              <a:rPr lang="en-US" sz="2400" dirty="0" smtClean="0">
                <a:latin typeface="+mn-lt"/>
              </a:rPr>
              <a:t>Especially Amazon’s. </a:t>
            </a:r>
            <a:endParaRPr lang="en-US" sz="2400"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Publishers vs. Libraries</a:t>
            </a:r>
            <a:endParaRPr lang="en-US" dirty="0"/>
          </a:p>
        </p:txBody>
      </p:sp>
      <p:sp>
        <p:nvSpPr>
          <p:cNvPr id="3" name="Content Placeholder 2"/>
          <p:cNvSpPr>
            <a:spLocks noGrp="1"/>
          </p:cNvSpPr>
          <p:nvPr>
            <p:ph idx="1"/>
          </p:nvPr>
        </p:nvSpPr>
        <p:spPr/>
        <p:txBody>
          <a:bodyPr/>
          <a:lstStyle/>
          <a:p>
            <a:r>
              <a:rPr lang="en-US" sz="2800" dirty="0" smtClean="0"/>
              <a:t>Service providers (</a:t>
            </a:r>
            <a:r>
              <a:rPr lang="en-US" sz="2800" dirty="0" err="1" smtClean="0"/>
              <a:t>OverDrive</a:t>
            </a:r>
            <a:r>
              <a:rPr lang="en-US" sz="2800" dirty="0" smtClean="0"/>
              <a:t>, 3M, Baker &amp; Taylor) license </a:t>
            </a:r>
            <a:r>
              <a:rPr lang="en-US" sz="2800" dirty="0" err="1" smtClean="0"/>
              <a:t>ebooks</a:t>
            </a:r>
            <a:r>
              <a:rPr lang="en-US" sz="2800" dirty="0" smtClean="0"/>
              <a:t> on libraries’ behalf</a:t>
            </a:r>
          </a:p>
          <a:p>
            <a:r>
              <a:rPr lang="en-US" sz="2800" dirty="0" smtClean="0"/>
              <a:t>Confusing tangle of licensing restrictions</a:t>
            </a:r>
          </a:p>
          <a:p>
            <a:r>
              <a:rPr lang="en-US" sz="2800" dirty="0" smtClean="0"/>
              <a:t>War of words between ALA and publishers</a:t>
            </a:r>
          </a:p>
          <a:p>
            <a:r>
              <a:rPr lang="en-US" sz="2800" dirty="0" smtClean="0"/>
              <a:t>Libraries claim to help sales through discovery</a:t>
            </a:r>
          </a:p>
          <a:p>
            <a:r>
              <a:rPr lang="en-US" sz="2800" dirty="0" smtClean="0"/>
              <a:t>Publishers skeptical, despite recent </a:t>
            </a:r>
            <a:r>
              <a:rPr lang="en-US" sz="2800" dirty="0" err="1" smtClean="0"/>
              <a:t>OverDrive</a:t>
            </a:r>
            <a:r>
              <a:rPr lang="en-US" sz="2800" dirty="0" smtClean="0"/>
              <a:t> study</a:t>
            </a:r>
          </a:p>
          <a:p>
            <a:r>
              <a:rPr lang="en-US" sz="2800" dirty="0" smtClean="0"/>
              <a:t>Libraries probably doomed unless law changes</a:t>
            </a:r>
          </a:p>
          <a:p>
            <a:endParaRPr lang="en-US"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85800"/>
          </a:xfrm>
        </p:spPr>
        <p:txBody>
          <a:bodyPr/>
          <a:lstStyle/>
          <a:p>
            <a:r>
              <a:rPr lang="en-US" dirty="0" smtClean="0"/>
              <a:t>Strange Bedfellows: </a:t>
            </a:r>
            <a:br>
              <a:rPr lang="en-US" dirty="0" smtClean="0"/>
            </a:br>
            <a:r>
              <a:rPr lang="en-US" dirty="0" smtClean="0"/>
              <a:t>The Owners’ Rights Initiative</a:t>
            </a:r>
            <a:endParaRPr lang="en-US" dirty="0"/>
          </a:p>
        </p:txBody>
      </p:sp>
      <p:pic>
        <p:nvPicPr>
          <p:cNvPr id="57346" name="Picture 2" descr="http://ownersrightsinitiative.org/wp-content/uploads/2012/10/logo1.png"/>
          <p:cNvPicPr>
            <a:picLocks noChangeAspect="1" noChangeArrowheads="1"/>
          </p:cNvPicPr>
          <p:nvPr/>
        </p:nvPicPr>
        <p:blipFill>
          <a:blip r:embed="rId2" cstate="print"/>
          <a:srcRect/>
          <a:stretch>
            <a:fillRect/>
          </a:stretch>
        </p:blipFill>
        <p:spPr bwMode="auto">
          <a:xfrm>
            <a:off x="3619500" y="2286000"/>
            <a:ext cx="1905000" cy="1323975"/>
          </a:xfrm>
          <a:prstGeom prst="rect">
            <a:avLst/>
          </a:prstGeom>
          <a:noFill/>
        </p:spPr>
      </p:pic>
      <p:sp>
        <p:nvSpPr>
          <p:cNvPr id="5" name="TextBox 4"/>
          <p:cNvSpPr txBox="1"/>
          <p:nvPr/>
        </p:nvSpPr>
        <p:spPr>
          <a:xfrm>
            <a:off x="2608963" y="4572000"/>
            <a:ext cx="3926075" cy="523220"/>
          </a:xfrm>
          <a:prstGeom prst="rect">
            <a:avLst/>
          </a:prstGeom>
          <a:noFill/>
        </p:spPr>
        <p:txBody>
          <a:bodyPr wrap="none" rtlCol="0">
            <a:spAutoFit/>
          </a:bodyPr>
          <a:lstStyle/>
          <a:p>
            <a:r>
              <a:rPr lang="en-US" sz="2800" dirty="0" smtClean="0">
                <a:latin typeface="+mn-lt"/>
              </a:rPr>
              <a:t>“If you bought it, you own it”</a:t>
            </a:r>
            <a:endParaRPr lang="en-US" sz="2800" dirty="0">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 Bedfellows: </a:t>
            </a:r>
            <a:br>
              <a:rPr lang="en-US" dirty="0" smtClean="0"/>
            </a:br>
            <a:r>
              <a:rPr lang="en-US" dirty="0" smtClean="0"/>
              <a:t>The Owners’ Rights Initiative</a:t>
            </a:r>
            <a:endParaRPr lang="en-US" dirty="0"/>
          </a:p>
        </p:txBody>
      </p:sp>
      <p:pic>
        <p:nvPicPr>
          <p:cNvPr id="37892" name="Picture 4" descr="https://encrypted-tbn1.gstatic.com/images?q=tbn:ANd9GcS6EhYB24v9UZLZE6DDIqfIeNGtJUFz3P4ekjTNzOwqOkgP9tCYj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685799" y="2133600"/>
            <a:ext cx="2090059" cy="457200"/>
          </a:xfrm>
          <a:prstGeom prst="rect">
            <a:avLst/>
          </a:prstGeom>
          <a:noFill/>
        </p:spPr>
      </p:pic>
      <p:pic>
        <p:nvPicPr>
          <p:cNvPr id="7" name="Picture 2" descr="http://startronics.com/yahoo_site_admin/assets/images/800px-EBay_Logo_svg.60171113_std.png"/>
          <p:cNvPicPr>
            <a:picLocks noChangeAspect="1" noChangeArrowheads="1"/>
          </p:cNvPicPr>
          <p:nvPr/>
        </p:nvPicPr>
        <p:blipFill>
          <a:blip r:embed="rId3" cstate="print"/>
          <a:srcRect/>
          <a:stretch>
            <a:fillRect/>
          </a:stretch>
        </p:blipFill>
        <p:spPr bwMode="auto">
          <a:xfrm>
            <a:off x="762000" y="3420397"/>
            <a:ext cx="1688905" cy="703007"/>
          </a:xfrm>
          <a:prstGeom prst="rect">
            <a:avLst/>
          </a:prstGeom>
          <a:noFill/>
        </p:spPr>
      </p:pic>
      <p:pic>
        <p:nvPicPr>
          <p:cNvPr id="8" name="Picture 10" descr="https://encrypted-tbn3.gstatic.com/images?q=tbn:ANd9GcSZr4NCaVep5z_k0kWXivZkqWVRbnE9ngk2ZPXv_rVTiAF-Qe99Rw"/>
          <p:cNvPicPr>
            <a:picLocks noChangeAspect="1" noChangeArrowheads="1"/>
          </p:cNvPicPr>
          <p:nvPr/>
        </p:nvPicPr>
        <p:blipFill>
          <a:blip r:embed="rId4" cstate="print"/>
          <a:srcRect/>
          <a:stretch>
            <a:fillRect/>
          </a:stretch>
        </p:blipFill>
        <p:spPr bwMode="auto">
          <a:xfrm>
            <a:off x="2514600" y="4796647"/>
            <a:ext cx="1295400" cy="541306"/>
          </a:xfrm>
          <a:prstGeom prst="rect">
            <a:avLst/>
          </a:prstGeom>
          <a:noFill/>
        </p:spPr>
      </p:pic>
      <p:pic>
        <p:nvPicPr>
          <p:cNvPr id="9" name="Picture 12" descr="https://encrypted-tbn3.gstatic.com/images?q=tbn:ANd9GcSyiwFJiNKvyxWofs90Vf5UIDrg6jkERvP-tAXEO-wRaQe9u4JtXg"/>
          <p:cNvPicPr>
            <a:picLocks noChangeAspect="1" noChangeArrowheads="1"/>
          </p:cNvPicPr>
          <p:nvPr/>
        </p:nvPicPr>
        <p:blipFill>
          <a:blip r:embed="rId5" cstate="print"/>
          <a:srcRect/>
          <a:stretch>
            <a:fillRect/>
          </a:stretch>
        </p:blipFill>
        <p:spPr bwMode="auto">
          <a:xfrm>
            <a:off x="1219200" y="4572000"/>
            <a:ext cx="703847" cy="990600"/>
          </a:xfrm>
          <a:prstGeom prst="rect">
            <a:avLst/>
          </a:prstGeom>
          <a:noFill/>
        </p:spPr>
      </p:pic>
      <p:pic>
        <p:nvPicPr>
          <p:cNvPr id="10" name="Picture 9" descr="chegg_logo_management_v3_Page_01.png"/>
          <p:cNvPicPr>
            <a:picLocks noChangeAspect="1"/>
          </p:cNvPicPr>
          <p:nvPr/>
        </p:nvPicPr>
        <p:blipFill>
          <a:blip r:embed="rId6" cstate="print">
            <a:clrChange>
              <a:clrFrom>
                <a:srgbClr val="F2FFFF"/>
              </a:clrFrom>
              <a:clrTo>
                <a:srgbClr val="F2FFFF">
                  <a:alpha val="0"/>
                </a:srgbClr>
              </a:clrTo>
            </a:clrChange>
          </a:blip>
          <a:stretch>
            <a:fillRect/>
          </a:stretch>
        </p:blipFill>
        <p:spPr>
          <a:xfrm>
            <a:off x="2819400" y="3505200"/>
            <a:ext cx="1835091" cy="533400"/>
          </a:xfrm>
          <a:prstGeom prst="rect">
            <a:avLst/>
          </a:prstGeom>
        </p:spPr>
      </p:pic>
      <p:pic>
        <p:nvPicPr>
          <p:cNvPr id="37894" name="Picture 6" descr="https://encrypted-tbn0.gstatic.com/images?q=tbn:ANd9GcSHwa5MkxRIZB7exE2YV3xE9pVW7Q5Gp8t0IN_vw1eH7qy_cqc3fw"/>
          <p:cNvPicPr>
            <a:picLocks noChangeAspect="1" noChangeArrowheads="1"/>
          </p:cNvPicPr>
          <p:nvPr/>
        </p:nvPicPr>
        <p:blipFill>
          <a:blip r:embed="rId7" cstate="print"/>
          <a:srcRect/>
          <a:stretch>
            <a:fillRect/>
          </a:stretch>
        </p:blipFill>
        <p:spPr bwMode="auto">
          <a:xfrm>
            <a:off x="5562600" y="1981200"/>
            <a:ext cx="2884134" cy="990600"/>
          </a:xfrm>
          <a:prstGeom prst="rect">
            <a:avLst/>
          </a:prstGeom>
          <a:noFill/>
        </p:spPr>
      </p:pic>
      <p:pic>
        <p:nvPicPr>
          <p:cNvPr id="37898" name="Picture 10" descr="https://encrypted-tbn1.gstatic.com/images?q=tbn:ANd9GcQBGn-yNVe9nr5WH-Ebd7sezyyyXjH7eH-DGzyTA8nzUlKkWNmMe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67200" y="4686300"/>
            <a:ext cx="1685484" cy="762000"/>
          </a:xfrm>
          <a:prstGeom prst="rect">
            <a:avLst/>
          </a:prstGeom>
          <a:noFill/>
        </p:spPr>
      </p:pic>
      <p:pic>
        <p:nvPicPr>
          <p:cNvPr id="37900" name="Picture 12" descr="https://encrypted-tbn3.gstatic.com/images?q=tbn:ANd9GcS2Sv5L02ePUGgIK-ausl9Yo-AznXGYqROClDkOeNm7tlloUHFh"/>
          <p:cNvPicPr>
            <a:picLocks noChangeAspect="1" noChangeArrowheads="1"/>
          </p:cNvPicPr>
          <p:nvPr/>
        </p:nvPicPr>
        <p:blipFill>
          <a:blip r:embed="rId9" cstate="print">
            <a:clrChange>
              <a:clrFrom>
                <a:srgbClr val="FFFFFF"/>
              </a:clrFrom>
              <a:clrTo>
                <a:srgbClr val="FFFFFF">
                  <a:alpha val="0"/>
                </a:srgbClr>
              </a:clrTo>
            </a:clrChange>
          </a:blip>
          <a:srcRect l="26618" t="20000" r="25469" b="20000"/>
          <a:stretch>
            <a:fillRect/>
          </a:stretch>
        </p:blipFill>
        <p:spPr bwMode="auto">
          <a:xfrm>
            <a:off x="4800600" y="3200400"/>
            <a:ext cx="1371600" cy="1143000"/>
          </a:xfrm>
          <a:prstGeom prst="rect">
            <a:avLst/>
          </a:prstGeom>
          <a:noFill/>
        </p:spPr>
      </p:pic>
      <p:pic>
        <p:nvPicPr>
          <p:cNvPr id="37902" name="Picture 14" descr="image"/>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48400" y="4267200"/>
            <a:ext cx="1717002" cy="1600200"/>
          </a:xfrm>
          <a:prstGeom prst="rect">
            <a:avLst/>
          </a:prstGeom>
          <a:noFill/>
        </p:spPr>
      </p:pic>
      <p:pic>
        <p:nvPicPr>
          <p:cNvPr id="37904" name="Picture 16" descr="http://ak1.ostkcdn.com/img/mxc/20120802_ost_logo.png"/>
          <p:cNvPicPr>
            <a:picLocks noChangeAspect="1" noChangeArrowheads="1"/>
          </p:cNvPicPr>
          <p:nvPr/>
        </p:nvPicPr>
        <p:blipFill>
          <a:blip r:embed="rId11" cstate="print"/>
          <a:srcRect/>
          <a:stretch>
            <a:fillRect/>
          </a:stretch>
        </p:blipFill>
        <p:spPr bwMode="auto">
          <a:xfrm>
            <a:off x="6248400" y="3586163"/>
            <a:ext cx="2181225" cy="371475"/>
          </a:xfrm>
          <a:prstGeom prst="rect">
            <a:avLst/>
          </a:prstGeom>
          <a:noFill/>
        </p:spPr>
      </p:pic>
      <p:pic>
        <p:nvPicPr>
          <p:cNvPr id="37906" name="Picture 18" descr="https://encrypted-tbn2.gstatic.com/images?q=tbn:ANd9GcSmhPtaHFImwc0vH0mLdLnSCQWWGoitnhJ4vHO3TbjugN1R6IAt"/>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048000" y="2057400"/>
            <a:ext cx="2286000" cy="64493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85800"/>
          </a:xfrm>
        </p:spPr>
        <p:txBody>
          <a:bodyPr/>
          <a:lstStyle/>
          <a:p>
            <a:r>
              <a:rPr lang="en-US" dirty="0" smtClean="0"/>
              <a:t>Who Wins and Who Loses?</a:t>
            </a:r>
            <a:endParaRPr lang="en-US" dirty="0"/>
          </a:p>
        </p:txBody>
      </p:sp>
      <p:sp>
        <p:nvSpPr>
          <p:cNvPr id="22" name="TextBox 21"/>
          <p:cNvSpPr txBox="1"/>
          <p:nvPr/>
        </p:nvSpPr>
        <p:spPr>
          <a:xfrm>
            <a:off x="4044452" y="2286000"/>
            <a:ext cx="1055097" cy="461665"/>
          </a:xfrm>
          <a:prstGeom prst="rect">
            <a:avLst/>
          </a:prstGeom>
          <a:noFill/>
        </p:spPr>
        <p:txBody>
          <a:bodyPr wrap="none" rtlCol="0">
            <a:spAutoFit/>
          </a:bodyPr>
          <a:lstStyle/>
          <a:p>
            <a:pPr>
              <a:buClr>
                <a:schemeClr val="tx2"/>
              </a:buClr>
              <a:buFont typeface="Wingdings" pitchFamily="2" charset="2"/>
              <a:buChar char="Ø"/>
            </a:pPr>
            <a:r>
              <a:rPr lang="en-US" sz="2400" dirty="0" smtClean="0">
                <a:latin typeface="+mn-lt"/>
              </a:rPr>
              <a:t>Users</a:t>
            </a:r>
            <a:endParaRPr lang="en-US" sz="2400" dirty="0">
              <a:latin typeface="+mn-lt"/>
            </a:endParaRPr>
          </a:p>
        </p:txBody>
      </p:sp>
      <p:sp>
        <p:nvSpPr>
          <p:cNvPr id="23" name="TextBox 22"/>
          <p:cNvSpPr txBox="1"/>
          <p:nvPr/>
        </p:nvSpPr>
        <p:spPr>
          <a:xfrm>
            <a:off x="3929036" y="2818507"/>
            <a:ext cx="1285929" cy="461665"/>
          </a:xfrm>
          <a:prstGeom prst="rect">
            <a:avLst/>
          </a:prstGeom>
          <a:noFill/>
        </p:spPr>
        <p:txBody>
          <a:bodyPr wrap="none" rtlCol="0">
            <a:spAutoFit/>
          </a:bodyPr>
          <a:lstStyle/>
          <a:p>
            <a:pPr>
              <a:buClr>
                <a:schemeClr val="tx2"/>
              </a:buClr>
              <a:buFont typeface="Wingdings" pitchFamily="2" charset="2"/>
              <a:buChar char="Ø"/>
            </a:pPr>
            <a:r>
              <a:rPr lang="en-US" sz="2400" dirty="0" smtClean="0">
                <a:latin typeface="+mn-lt"/>
              </a:rPr>
              <a:t>Authors</a:t>
            </a:r>
            <a:endParaRPr lang="en-US" sz="2400" dirty="0">
              <a:latin typeface="+mn-lt"/>
            </a:endParaRPr>
          </a:p>
        </p:txBody>
      </p:sp>
      <p:sp>
        <p:nvSpPr>
          <p:cNvPr id="24" name="TextBox 23"/>
          <p:cNvSpPr txBox="1"/>
          <p:nvPr/>
        </p:nvSpPr>
        <p:spPr>
          <a:xfrm>
            <a:off x="3773544" y="3351014"/>
            <a:ext cx="1596912" cy="461665"/>
          </a:xfrm>
          <a:prstGeom prst="rect">
            <a:avLst/>
          </a:prstGeom>
          <a:noFill/>
        </p:spPr>
        <p:txBody>
          <a:bodyPr wrap="none" rtlCol="0">
            <a:spAutoFit/>
          </a:bodyPr>
          <a:lstStyle/>
          <a:p>
            <a:pPr>
              <a:buClr>
                <a:schemeClr val="tx2"/>
              </a:buClr>
              <a:buFont typeface="Wingdings" pitchFamily="2" charset="2"/>
              <a:buChar char="Ø"/>
            </a:pPr>
            <a:r>
              <a:rPr lang="en-US" sz="2400" dirty="0" smtClean="0">
                <a:latin typeface="+mn-lt"/>
              </a:rPr>
              <a:t>Publishers</a:t>
            </a:r>
            <a:endParaRPr lang="en-US" sz="2400" dirty="0">
              <a:latin typeface="+mn-lt"/>
            </a:endParaRPr>
          </a:p>
        </p:txBody>
      </p:sp>
      <p:sp>
        <p:nvSpPr>
          <p:cNvPr id="25" name="TextBox 24"/>
          <p:cNvSpPr txBox="1"/>
          <p:nvPr/>
        </p:nvSpPr>
        <p:spPr>
          <a:xfrm>
            <a:off x="2973646" y="3883521"/>
            <a:ext cx="3196709" cy="461665"/>
          </a:xfrm>
          <a:prstGeom prst="rect">
            <a:avLst/>
          </a:prstGeom>
          <a:noFill/>
        </p:spPr>
        <p:txBody>
          <a:bodyPr wrap="none" rtlCol="0">
            <a:spAutoFit/>
          </a:bodyPr>
          <a:lstStyle/>
          <a:p>
            <a:pPr>
              <a:buClr>
                <a:schemeClr val="tx2"/>
              </a:buClr>
              <a:buFont typeface="Wingdings" pitchFamily="2" charset="2"/>
              <a:buChar char="Ø"/>
            </a:pPr>
            <a:r>
              <a:rPr lang="en-US" sz="2400" dirty="0" smtClean="0">
                <a:latin typeface="+mn-lt"/>
              </a:rPr>
              <a:t>Retailers that sell “used”</a:t>
            </a:r>
            <a:endParaRPr lang="en-US" sz="2400" dirty="0">
              <a:latin typeface="+mn-lt"/>
            </a:endParaRPr>
          </a:p>
        </p:txBody>
      </p:sp>
      <p:sp>
        <p:nvSpPr>
          <p:cNvPr id="26" name="TextBox 25"/>
          <p:cNvSpPr txBox="1"/>
          <p:nvPr/>
        </p:nvSpPr>
        <p:spPr>
          <a:xfrm>
            <a:off x="2653847" y="4416028"/>
            <a:ext cx="3836307" cy="461665"/>
          </a:xfrm>
          <a:prstGeom prst="rect">
            <a:avLst/>
          </a:prstGeom>
          <a:noFill/>
        </p:spPr>
        <p:txBody>
          <a:bodyPr wrap="none" rtlCol="0">
            <a:spAutoFit/>
          </a:bodyPr>
          <a:lstStyle/>
          <a:p>
            <a:pPr>
              <a:buClr>
                <a:schemeClr val="tx2"/>
              </a:buClr>
              <a:buFont typeface="Wingdings" pitchFamily="2" charset="2"/>
              <a:buChar char="Ø"/>
            </a:pPr>
            <a:r>
              <a:rPr lang="en-US" sz="2400" dirty="0" smtClean="0">
                <a:latin typeface="+mn-lt"/>
              </a:rPr>
              <a:t>Retailers that don’t sell “used”</a:t>
            </a:r>
            <a:endParaRPr lang="en-US" sz="2400" dirty="0">
              <a:latin typeface="+mn-lt"/>
            </a:endParaRPr>
          </a:p>
        </p:txBody>
      </p:sp>
      <p:sp>
        <p:nvSpPr>
          <p:cNvPr id="27" name="TextBox 26"/>
          <p:cNvSpPr txBox="1"/>
          <p:nvPr/>
        </p:nvSpPr>
        <p:spPr>
          <a:xfrm>
            <a:off x="3864915" y="4948535"/>
            <a:ext cx="1414170" cy="461665"/>
          </a:xfrm>
          <a:prstGeom prst="rect">
            <a:avLst/>
          </a:prstGeom>
          <a:noFill/>
        </p:spPr>
        <p:txBody>
          <a:bodyPr wrap="none" rtlCol="0">
            <a:spAutoFit/>
          </a:bodyPr>
          <a:lstStyle/>
          <a:p>
            <a:pPr>
              <a:buClr>
                <a:schemeClr val="tx2"/>
              </a:buClr>
              <a:buFont typeface="Wingdings" pitchFamily="2" charset="2"/>
              <a:buChar char="Ø"/>
            </a:pPr>
            <a:r>
              <a:rPr lang="en-US" sz="2400" dirty="0" smtClean="0">
                <a:latin typeface="+mn-lt"/>
              </a:rPr>
              <a:t>Libraries</a:t>
            </a:r>
            <a:endParaRPr lang="en-US" sz="2400" dirty="0">
              <a:latin typeface="+mn-lt"/>
            </a:endParaRPr>
          </a:p>
        </p:txBody>
      </p:sp>
      <p:sp>
        <p:nvSpPr>
          <p:cNvPr id="28" name="TextBox 27"/>
          <p:cNvSpPr txBox="1"/>
          <p:nvPr/>
        </p:nvSpPr>
        <p:spPr>
          <a:xfrm>
            <a:off x="6400800" y="1676400"/>
            <a:ext cx="957313" cy="461665"/>
          </a:xfrm>
          <a:prstGeom prst="rect">
            <a:avLst/>
          </a:prstGeom>
          <a:noFill/>
        </p:spPr>
        <p:txBody>
          <a:bodyPr wrap="none" rtlCol="0">
            <a:spAutoFit/>
          </a:bodyPr>
          <a:lstStyle/>
          <a:p>
            <a:r>
              <a:rPr lang="en-US" sz="2400" b="1" u="sng" dirty="0" smtClean="0">
                <a:latin typeface="+mn-lt"/>
              </a:rPr>
              <a:t>Losers</a:t>
            </a:r>
            <a:endParaRPr lang="en-US" sz="2400" b="1" u="sng" dirty="0">
              <a:latin typeface="+mn-lt"/>
            </a:endParaRPr>
          </a:p>
        </p:txBody>
      </p:sp>
      <p:sp>
        <p:nvSpPr>
          <p:cNvPr id="29" name="TextBox 28"/>
          <p:cNvSpPr txBox="1"/>
          <p:nvPr/>
        </p:nvSpPr>
        <p:spPr>
          <a:xfrm>
            <a:off x="1692168" y="1676400"/>
            <a:ext cx="1127232" cy="461665"/>
          </a:xfrm>
          <a:prstGeom prst="rect">
            <a:avLst/>
          </a:prstGeom>
          <a:noFill/>
        </p:spPr>
        <p:txBody>
          <a:bodyPr wrap="none" rtlCol="0">
            <a:spAutoFit/>
          </a:bodyPr>
          <a:lstStyle/>
          <a:p>
            <a:r>
              <a:rPr lang="en-US" sz="2400" b="1" u="sng" dirty="0" smtClean="0">
                <a:latin typeface="+mn-lt"/>
              </a:rPr>
              <a:t>Winners</a:t>
            </a:r>
            <a:endParaRPr lang="en-US" sz="2400" b="1" u="sng" dirty="0">
              <a:latin typeface="+mn-lt"/>
            </a:endParaRPr>
          </a:p>
        </p:txBody>
      </p:sp>
      <p:sp>
        <p:nvSpPr>
          <p:cNvPr id="30" name="TextBox 29"/>
          <p:cNvSpPr txBox="1"/>
          <p:nvPr/>
        </p:nvSpPr>
        <p:spPr>
          <a:xfrm>
            <a:off x="3311078" y="914400"/>
            <a:ext cx="2521844" cy="646331"/>
          </a:xfrm>
          <a:prstGeom prst="rect">
            <a:avLst/>
          </a:prstGeom>
          <a:noFill/>
        </p:spPr>
        <p:txBody>
          <a:bodyPr wrap="none" rtlCol="0">
            <a:spAutoFit/>
          </a:bodyPr>
          <a:lstStyle/>
          <a:p>
            <a:r>
              <a:rPr lang="en-US" sz="3600" b="1" dirty="0" smtClean="0">
                <a:solidFill>
                  <a:srgbClr val="000099"/>
                </a:solidFill>
                <a:latin typeface="+mj-lt"/>
                <a:ea typeface="+mj-ea"/>
                <a:cs typeface="+mj-cs"/>
              </a:rPr>
              <a:t>A First Guess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1000" fill="hold"/>
                                        <p:tgtEl>
                                          <p:spTgt spid="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0  L 0.25 0  E" pathEditMode="relative" ptsTypes="">
                                      <p:cBhvr>
                                        <p:cTn id="10" dur="1000" fill="hold"/>
                                        <p:tgtEl>
                                          <p:spTgt spid="2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 0  L -0.25 0  E" pathEditMode="relative" ptsTypes="">
                                      <p:cBhvr>
                                        <p:cTn id="14" dur="1000" fill="hold"/>
                                        <p:tgtEl>
                                          <p:spTgt spid="2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0 0  L 0.25 0  E" pathEditMode="relative" ptsTypes="">
                                      <p:cBhvr>
                                        <p:cTn id="18" dur="1000" fill="hold"/>
                                        <p:tgtEl>
                                          <p:spTgt spid="2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0 0  L -0.25 0  E" pathEditMode="relative" ptsTypes="">
                                      <p:cBhvr>
                                        <p:cTn id="22" dur="1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 and Discussion?</a:t>
            </a:r>
            <a:endParaRPr lang="en-US" dirty="0"/>
          </a:p>
        </p:txBody>
      </p:sp>
      <p:sp>
        <p:nvSpPr>
          <p:cNvPr id="6" name="Subtitle 2"/>
          <p:cNvSpPr>
            <a:spLocks noGrp="1"/>
          </p:cNvSpPr>
          <p:nvPr>
            <p:ph type="subTitle" idx="1"/>
          </p:nvPr>
        </p:nvSpPr>
        <p:spPr/>
        <p:txBody>
          <a:bodyPr/>
          <a:lstStyle/>
          <a:p>
            <a:r>
              <a:rPr lang="en-US" sz="2400" dirty="0" smtClean="0"/>
              <a:t>Bill Rosenblatt</a:t>
            </a:r>
          </a:p>
          <a:p>
            <a:r>
              <a:rPr lang="en-US" sz="2400" dirty="0" smtClean="0"/>
              <a:t>GiantSteps Media Technology Strategies</a:t>
            </a:r>
          </a:p>
          <a:p>
            <a:r>
              <a:rPr lang="en-US" sz="2400" dirty="0" smtClean="0"/>
              <a:t>www.giantstepsmts.com</a:t>
            </a:r>
          </a:p>
          <a:p>
            <a:r>
              <a:rPr lang="en-US" sz="2400" dirty="0" smtClean="0"/>
              <a:t>billr@giantstepsmts.com	    212 956 1045</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nSpc>
                <a:spcPct val="100000"/>
              </a:lnSpc>
            </a:pPr>
            <a:r>
              <a:rPr lang="en-US" sz="3600" dirty="0" smtClean="0"/>
              <a:t>What happens when you buy an </a:t>
            </a:r>
            <a:r>
              <a:rPr lang="en-US" sz="3600" dirty="0" err="1" smtClean="0"/>
              <a:t>ebook</a:t>
            </a:r>
            <a:r>
              <a:rPr lang="en-US" sz="3600" dirty="0" smtClean="0"/>
              <a:t>?</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a:t>
            </a:r>
            <a:endParaRPr lang="en-US" dirty="0"/>
          </a:p>
        </p:txBody>
      </p:sp>
      <p:sp>
        <p:nvSpPr>
          <p:cNvPr id="3" name="Content Placeholder 2"/>
          <p:cNvSpPr>
            <a:spLocks noGrp="1"/>
          </p:cNvSpPr>
          <p:nvPr>
            <p:ph idx="1"/>
          </p:nvPr>
        </p:nvSpPr>
        <p:spPr/>
        <p:txBody>
          <a:bodyPr/>
          <a:lstStyle/>
          <a:p>
            <a:pPr>
              <a:buClr>
                <a:srgbClr val="00B050"/>
              </a:buClr>
              <a:buFont typeface="Wingdings" pitchFamily="2" charset="2"/>
              <a:buChar char="ü"/>
            </a:pPr>
            <a:r>
              <a:rPr lang="en-US" dirty="0" smtClean="0"/>
              <a:t>Read it</a:t>
            </a:r>
          </a:p>
          <a:p>
            <a:pPr>
              <a:buFont typeface="QuickType Condensed" pitchFamily="34" charset="0"/>
              <a:buChar char="~"/>
            </a:pPr>
            <a:r>
              <a:rPr lang="en-US" dirty="0" smtClean="0"/>
              <a:t>Lend it</a:t>
            </a:r>
          </a:p>
          <a:p>
            <a:pPr>
              <a:buClr>
                <a:srgbClr val="FF0000"/>
              </a:buClr>
              <a:buFont typeface="Wingdings" pitchFamily="2" charset="2"/>
              <a:buChar char="ý"/>
            </a:pPr>
            <a:r>
              <a:rPr lang="en-US" dirty="0" smtClean="0"/>
              <a:t>Sell it</a:t>
            </a:r>
          </a:p>
          <a:p>
            <a:pPr>
              <a:buClr>
                <a:srgbClr val="FF0000"/>
              </a:buClr>
              <a:buFont typeface="Wingdings" pitchFamily="2" charset="2"/>
              <a:buChar char="ý"/>
            </a:pPr>
            <a:r>
              <a:rPr lang="en-US" dirty="0" smtClean="0"/>
              <a:t>Give it away</a:t>
            </a:r>
          </a:p>
          <a:p>
            <a:pPr>
              <a:buClr>
                <a:srgbClr val="00B050"/>
              </a:buClr>
              <a:buFont typeface="Wingdings" pitchFamily="2" charset="2"/>
              <a:buChar char="ü"/>
            </a:pPr>
            <a:r>
              <a:rPr lang="en-US" dirty="0" smtClean="0"/>
              <a:t>Sync devices</a:t>
            </a:r>
          </a:p>
          <a:p>
            <a:pPr>
              <a:buClr>
                <a:srgbClr val="FF0000"/>
              </a:buClr>
              <a:buFont typeface="Wingdings" pitchFamily="2" charset="2"/>
              <a:buChar char="ý"/>
            </a:pPr>
            <a:r>
              <a:rPr lang="en-US" dirty="0" smtClean="0"/>
              <a:t>Use as doorstop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nSpc>
                <a:spcPct val="100000"/>
              </a:lnSpc>
            </a:pPr>
            <a:r>
              <a:rPr lang="en-US" sz="3600" dirty="0" smtClean="0"/>
              <a:t>What happens when you buy a </a:t>
            </a:r>
            <a:br>
              <a:rPr lang="en-US" sz="3600" dirty="0" smtClean="0"/>
            </a:br>
            <a:r>
              <a:rPr lang="en-US" sz="3600" dirty="0" smtClean="0"/>
              <a:t>DRM-free </a:t>
            </a:r>
            <a:r>
              <a:rPr lang="en-US" sz="3600" dirty="0" err="1" smtClean="0"/>
              <a:t>ebook</a:t>
            </a:r>
            <a:r>
              <a:rPr lang="en-US" sz="3600" dirty="0" smtClean="0"/>
              <a:t>?</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t>
            </a:r>
            <a:r>
              <a:rPr lang="en-US" u="sng" dirty="0" smtClean="0"/>
              <a:t>can</a:t>
            </a:r>
            <a:r>
              <a:rPr lang="en-US" dirty="0" smtClean="0"/>
              <a:t>…</a:t>
            </a:r>
            <a:endParaRPr lang="en-US" dirty="0"/>
          </a:p>
        </p:txBody>
      </p:sp>
      <p:sp>
        <p:nvSpPr>
          <p:cNvPr id="3" name="Content Placeholder 2"/>
          <p:cNvSpPr>
            <a:spLocks noGrp="1"/>
          </p:cNvSpPr>
          <p:nvPr>
            <p:ph idx="1"/>
          </p:nvPr>
        </p:nvSpPr>
        <p:spPr/>
        <p:txBody>
          <a:bodyPr/>
          <a:lstStyle/>
          <a:p>
            <a:pPr>
              <a:buClr>
                <a:srgbClr val="00B050"/>
              </a:buClr>
              <a:buFont typeface="Wingdings" pitchFamily="2" charset="2"/>
              <a:buChar char="ü"/>
            </a:pPr>
            <a:r>
              <a:rPr lang="en-US" dirty="0" smtClean="0"/>
              <a:t>Read it</a:t>
            </a:r>
          </a:p>
          <a:p>
            <a:pPr>
              <a:buClr>
                <a:srgbClr val="00B050"/>
              </a:buClr>
              <a:buFont typeface="Wingdings" pitchFamily="2" charset="2"/>
              <a:buChar char="ü"/>
            </a:pPr>
            <a:r>
              <a:rPr lang="en-US" dirty="0" smtClean="0"/>
              <a:t>Lend it</a:t>
            </a:r>
          </a:p>
          <a:p>
            <a:pPr>
              <a:buClr>
                <a:srgbClr val="00B050"/>
              </a:buClr>
              <a:buFont typeface="Wingdings" pitchFamily="2" charset="2"/>
              <a:buChar char="ü"/>
            </a:pPr>
            <a:r>
              <a:rPr lang="en-US" dirty="0" smtClean="0"/>
              <a:t>Sell it</a:t>
            </a:r>
          </a:p>
          <a:p>
            <a:pPr>
              <a:buClr>
                <a:srgbClr val="00B050"/>
              </a:buClr>
              <a:buFont typeface="Wingdings" pitchFamily="2" charset="2"/>
              <a:buChar char="ü"/>
            </a:pPr>
            <a:r>
              <a:rPr lang="en-US" dirty="0" smtClean="0"/>
              <a:t>Give it away</a:t>
            </a:r>
          </a:p>
          <a:p>
            <a:pPr>
              <a:buClr>
                <a:srgbClr val="00B050"/>
              </a:buClr>
              <a:buFont typeface="Wingdings" pitchFamily="2" charset="2"/>
              <a:buChar char="ü"/>
            </a:pPr>
            <a:r>
              <a:rPr lang="en-US" dirty="0" smtClean="0"/>
              <a:t>Sync devices</a:t>
            </a:r>
          </a:p>
          <a:p>
            <a:pPr>
              <a:buClr>
                <a:srgbClr val="FF0000"/>
              </a:buClr>
              <a:buFont typeface="Wingdings" pitchFamily="2" charset="2"/>
              <a:buChar char="ý"/>
            </a:pPr>
            <a:r>
              <a:rPr lang="en-US" dirty="0" smtClean="0"/>
              <a:t>Use as doorstop</a:t>
            </a:r>
          </a:p>
          <a:p>
            <a:pPr>
              <a:buClr>
                <a:srgbClr val="FF0000"/>
              </a:buClr>
              <a:buFont typeface="Wingdings" pitchFamily="2" charset="2"/>
              <a:buChar char="ý"/>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t>
            </a:r>
            <a:r>
              <a:rPr lang="en-US" u="sng" dirty="0" smtClean="0"/>
              <a:t>may</a:t>
            </a:r>
            <a:r>
              <a:rPr lang="en-US" dirty="0" smtClean="0"/>
              <a:t>…</a:t>
            </a:r>
            <a:r>
              <a:rPr lang="en-US" baseline="30000" dirty="0" smtClean="0"/>
              <a:t>*</a:t>
            </a:r>
            <a:endParaRPr lang="en-US" baseline="30000" dirty="0"/>
          </a:p>
        </p:txBody>
      </p:sp>
      <p:sp>
        <p:nvSpPr>
          <p:cNvPr id="3" name="Content Placeholder 2"/>
          <p:cNvSpPr>
            <a:spLocks noGrp="1"/>
          </p:cNvSpPr>
          <p:nvPr>
            <p:ph idx="1"/>
          </p:nvPr>
        </p:nvSpPr>
        <p:spPr/>
        <p:txBody>
          <a:bodyPr/>
          <a:lstStyle/>
          <a:p>
            <a:pPr>
              <a:buClr>
                <a:srgbClr val="00B050"/>
              </a:buClr>
              <a:buFont typeface="Wingdings" pitchFamily="2" charset="2"/>
              <a:buChar char="ü"/>
            </a:pPr>
            <a:r>
              <a:rPr lang="en-US" dirty="0" smtClean="0"/>
              <a:t>Read it</a:t>
            </a:r>
          </a:p>
          <a:p>
            <a:pPr>
              <a:buFont typeface="QuickType Condensed" pitchFamily="34" charset="0"/>
              <a:buChar char="~"/>
            </a:pPr>
            <a:r>
              <a:rPr lang="en-US" dirty="0" smtClean="0"/>
              <a:t>Lend it</a:t>
            </a:r>
          </a:p>
          <a:p>
            <a:pPr>
              <a:buClr>
                <a:srgbClr val="FF0000"/>
              </a:buClr>
              <a:buFont typeface="Wingdings" pitchFamily="2" charset="2"/>
              <a:buChar char="ý"/>
            </a:pPr>
            <a:r>
              <a:rPr lang="en-US" dirty="0" smtClean="0"/>
              <a:t>Sell it</a:t>
            </a:r>
          </a:p>
          <a:p>
            <a:pPr>
              <a:buClr>
                <a:srgbClr val="FF0000"/>
              </a:buClr>
              <a:buFont typeface="Wingdings" pitchFamily="2" charset="2"/>
              <a:buChar char="ý"/>
            </a:pPr>
            <a:r>
              <a:rPr lang="en-US" dirty="0" smtClean="0"/>
              <a:t>Give it away</a:t>
            </a:r>
          </a:p>
          <a:p>
            <a:pPr>
              <a:buClr>
                <a:srgbClr val="00B050"/>
              </a:buClr>
              <a:buFont typeface="Wingdings" pitchFamily="2" charset="2"/>
              <a:buChar char="ü"/>
            </a:pPr>
            <a:r>
              <a:rPr lang="en-US" dirty="0" smtClean="0"/>
              <a:t>Sync devices</a:t>
            </a:r>
          </a:p>
          <a:p>
            <a:pPr>
              <a:buClr>
                <a:srgbClr val="FF0000"/>
              </a:buClr>
              <a:buFont typeface="Wingdings" pitchFamily="2" charset="2"/>
              <a:buChar char="ý"/>
            </a:pPr>
            <a:r>
              <a:rPr lang="en-US" dirty="0" smtClean="0"/>
              <a:t>Use as doorstop</a:t>
            </a:r>
          </a:p>
        </p:txBody>
      </p:sp>
      <p:sp>
        <p:nvSpPr>
          <p:cNvPr id="4" name="TextBox 3"/>
          <p:cNvSpPr txBox="1"/>
          <p:nvPr/>
        </p:nvSpPr>
        <p:spPr>
          <a:xfrm>
            <a:off x="1371600" y="5715000"/>
            <a:ext cx="2005677" cy="461665"/>
          </a:xfrm>
          <a:prstGeom prst="rect">
            <a:avLst/>
          </a:prstGeom>
          <a:noFill/>
        </p:spPr>
        <p:txBody>
          <a:bodyPr wrap="none" rtlCol="0">
            <a:spAutoFit/>
          </a:bodyPr>
          <a:lstStyle/>
          <a:p>
            <a:r>
              <a:rPr lang="en-US" sz="2400" dirty="0" smtClean="0">
                <a:latin typeface="+mn-lt"/>
              </a:rPr>
              <a:t>*In most cases. </a:t>
            </a:r>
            <a:endParaRPr lang="en-US" sz="24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iantSteps 2011">
  <a:themeElements>
    <a:clrScheme name="">
      <a:dk1>
        <a:srgbClr val="000000"/>
      </a:dk1>
      <a:lt1>
        <a:srgbClr val="FFFFFF"/>
      </a:lt1>
      <a:dk2>
        <a:srgbClr val="0033CC"/>
      </a:dk2>
      <a:lt2>
        <a:srgbClr val="CCFFFF"/>
      </a:lt2>
      <a:accent1>
        <a:srgbClr val="3399FF"/>
      </a:accent1>
      <a:accent2>
        <a:srgbClr val="FFFF00"/>
      </a:accent2>
      <a:accent3>
        <a:srgbClr val="AAADE2"/>
      </a:accent3>
      <a:accent4>
        <a:srgbClr val="DADADA"/>
      </a:accent4>
      <a:accent5>
        <a:srgbClr val="ADCAFF"/>
      </a:accent5>
      <a:accent6>
        <a:srgbClr val="E7E700"/>
      </a:accent6>
      <a:hlink>
        <a:srgbClr val="FF0000"/>
      </a:hlink>
      <a:folHlink>
        <a:srgbClr val="969696"/>
      </a:folHlink>
    </a:clrScheme>
    <a:fontScheme name="GiantSteps">
      <a:majorFont>
        <a:latin typeface="QuickType Condensed"/>
        <a:ea typeface=""/>
        <a:cs typeface=""/>
      </a:majorFont>
      <a:minorFont>
        <a:latin typeface="QuickTyp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F5F5F"/>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5F5F5F"/>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GiantStep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iantStep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iantStep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iantStep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iantStep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iantStep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iantStep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GiantSteps 2011</Template>
  <TotalTime>7919</TotalTime>
  <Words>1075</Words>
  <Application>Microsoft Office PowerPoint</Application>
  <PresentationFormat>Letter Paper (8.5x11 in)</PresentationFormat>
  <Paragraphs>216</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QuickType Condensed</vt:lpstr>
      <vt:lpstr>Wingdings</vt:lpstr>
      <vt:lpstr>Calibri</vt:lpstr>
      <vt:lpstr>Times New Roman</vt:lpstr>
      <vt:lpstr>Tw Cen MT Condensed</vt:lpstr>
      <vt:lpstr>GiantSteps 2011</vt:lpstr>
      <vt:lpstr>You Bought It,  But Do You Own It?</vt:lpstr>
      <vt:lpstr>What happens when you buy a book?</vt:lpstr>
      <vt:lpstr>You can…</vt:lpstr>
      <vt:lpstr>What happens when you buy an ebook?</vt:lpstr>
      <vt:lpstr>You can…</vt:lpstr>
      <vt:lpstr>What happens when you buy a  DRM-free ebook?</vt:lpstr>
      <vt:lpstr>You can…</vt:lpstr>
      <vt:lpstr>You may…*</vt:lpstr>
      <vt:lpstr>Why?</vt:lpstr>
      <vt:lpstr>Sale vs. License</vt:lpstr>
      <vt:lpstr>The First Sale Doctrine (17 USC § 109)</vt:lpstr>
      <vt:lpstr>Thanks to First Sale…</vt:lpstr>
      <vt:lpstr>Digital First Sale</vt:lpstr>
      <vt:lpstr>What Is Digital First Sale?</vt:lpstr>
      <vt:lpstr>Sounds great…</vt:lpstr>
      <vt:lpstr>…but do we* really want this?</vt:lpstr>
      <vt:lpstr>Disruptive Implications: Retail</vt:lpstr>
      <vt:lpstr>Disruptive Implications: Retail</vt:lpstr>
      <vt:lpstr>Disruptive Implications: Retail</vt:lpstr>
      <vt:lpstr>Frontlist Revenue</vt:lpstr>
      <vt:lpstr>And Now, the Punch Line</vt:lpstr>
      <vt:lpstr>Disruptive Implications: Libraries</vt:lpstr>
      <vt:lpstr>Big 6 Trade Publishers Library E-lending Policies</vt:lpstr>
      <vt:lpstr>With Digital First Sale</vt:lpstr>
      <vt:lpstr>Legal Developments</vt:lpstr>
      <vt:lpstr>Litigation: Sale vs. License</vt:lpstr>
      <vt:lpstr>Amazon’s Terms of Use Kindle ebooks</vt:lpstr>
      <vt:lpstr>Amazon’s Terms of Use MP3 Music</vt:lpstr>
      <vt:lpstr>Copyright Office 2001 Report</vt:lpstr>
      <vt:lpstr>Technical Implications</vt:lpstr>
      <vt:lpstr>Business Developments</vt:lpstr>
      <vt:lpstr>Digital Resale Businesses</vt:lpstr>
      <vt:lpstr>Slide 33</vt:lpstr>
      <vt:lpstr>ReDigi’s Legal Quandaries</vt:lpstr>
      <vt:lpstr>Publishers vs. Libraries</vt:lpstr>
      <vt:lpstr>Strange Bedfellows:  The Owners’ Rights Initiative</vt:lpstr>
      <vt:lpstr>Strange Bedfellows:  The Owners’ Rights Initiative</vt:lpstr>
      <vt:lpstr>Who Wins and Who Loses?</vt:lpstr>
      <vt:lpstr>Questions and 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Bought It, But Do You Own It?</dc:title>
  <dc:creator>Bill Rosenblatt</dc:creator>
  <cp:lastModifiedBy>Bill Rosenblatt</cp:lastModifiedBy>
  <cp:revision>53</cp:revision>
  <cp:lastPrinted>1601-01-01T00:00:00Z</cp:lastPrinted>
  <dcterms:created xsi:type="dcterms:W3CDTF">2013-01-30T14:52:51Z</dcterms:created>
  <dcterms:modified xsi:type="dcterms:W3CDTF">2013-02-12T20:59:44Z</dcterms:modified>
</cp:coreProperties>
</file>